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56" r:id="rId3"/>
    <p:sldId id="257" r:id="rId4"/>
    <p:sldId id="264" r:id="rId5"/>
    <p:sldId id="265" r:id="rId6"/>
    <p:sldId id="266" r:id="rId7"/>
    <p:sldId id="277" r:id="rId8"/>
    <p:sldId id="279" r:id="rId9"/>
    <p:sldId id="280" r:id="rId10"/>
    <p:sldId id="330" r:id="rId11"/>
    <p:sldId id="331" r:id="rId12"/>
    <p:sldId id="333" r:id="rId13"/>
    <p:sldId id="334" r:id="rId14"/>
    <p:sldId id="335" r:id="rId15"/>
    <p:sldId id="336" r:id="rId16"/>
    <p:sldId id="337" r:id="rId17"/>
    <p:sldId id="281" r:id="rId18"/>
    <p:sldId id="269" r:id="rId19"/>
    <p:sldId id="260" r:id="rId20"/>
    <p:sldId id="261" r:id="rId21"/>
    <p:sldId id="272" r:id="rId22"/>
    <p:sldId id="278" r:id="rId23"/>
    <p:sldId id="273" r:id="rId24"/>
    <p:sldId id="271" r:id="rId25"/>
    <p:sldId id="274" r:id="rId26"/>
    <p:sldId id="275" r:id="rId27"/>
    <p:sldId id="262" r:id="rId28"/>
    <p:sldId id="282" r:id="rId29"/>
    <p:sldId id="283" r:id="rId30"/>
    <p:sldId id="338" r:id="rId31"/>
    <p:sldId id="276" r:id="rId32"/>
    <p:sldId id="263"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8D2F0"/>
    <a:srgbClr val="07903F"/>
    <a:srgbClr val="2F5E98"/>
    <a:srgbClr val="245693"/>
    <a:srgbClr val="12954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1" d="100"/>
          <a:sy n="71" d="100"/>
        </p:scale>
        <p:origin x="618"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oleObject" Target="../embeddings/oleObject1.bin"/><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'[2020 Utility Compare.xlsx]Sheet1'!$C$2</c:f>
              <c:strCache>
                <c:ptCount val="1"/>
                <c:pt idx="0">
                  <c:v>Average Monthy Cost</c:v>
                </c:pt>
              </c:strCache>
            </c:strRef>
          </c:tx>
          <c:dPt>
            <c:idx val="0"/>
            <c:bubble3D val="0"/>
            <c:spPr>
              <a:solidFill>
                <a:schemeClr val="accent1"/>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1-9FD9-4557-A333-5882F2E02F0A}"/>
              </c:ext>
            </c:extLst>
          </c:dPt>
          <c:dPt>
            <c:idx val="1"/>
            <c:bubble3D val="0"/>
            <c:spPr>
              <a:solidFill>
                <a:schemeClr val="accent2"/>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3-9FD9-4557-A333-5882F2E02F0A}"/>
              </c:ext>
            </c:extLst>
          </c:dPt>
          <c:dPt>
            <c:idx val="2"/>
            <c:bubble3D val="0"/>
            <c:spPr>
              <a:solidFill>
                <a:schemeClr val="accent3"/>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5-9FD9-4557-A333-5882F2E02F0A}"/>
              </c:ext>
            </c:extLst>
          </c:dPt>
          <c:dPt>
            <c:idx val="3"/>
            <c:bubble3D val="0"/>
            <c:spPr>
              <a:solidFill>
                <a:schemeClr val="accent4"/>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7-9FD9-4557-A333-5882F2E02F0A}"/>
              </c:ext>
            </c:extLst>
          </c:dPt>
          <c:dPt>
            <c:idx val="4"/>
            <c:bubble3D val="0"/>
            <c:spPr>
              <a:solidFill>
                <a:schemeClr val="accent5"/>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9-9FD9-4557-A333-5882F2E02F0A}"/>
              </c:ext>
            </c:extLst>
          </c:dPt>
          <c:cat>
            <c:strRef>
              <c:f>'[2020 Utility Compare.xlsx]Sheet1'!$B$3:$B$7</c:f>
              <c:strCache>
                <c:ptCount val="5"/>
                <c:pt idx="0">
                  <c:v>Water - Hicksville WD</c:v>
                </c:pt>
                <c:pt idx="1">
                  <c:v>Cell phone</c:v>
                </c:pt>
                <c:pt idx="2">
                  <c:v>Heat (Oil/Gas)</c:v>
                </c:pt>
                <c:pt idx="3">
                  <c:v>Internet-TV</c:v>
                </c:pt>
                <c:pt idx="4">
                  <c:v>Electric</c:v>
                </c:pt>
              </c:strCache>
            </c:strRef>
          </c:cat>
          <c:val>
            <c:numRef>
              <c:f>'[2020 Utility Compare.xlsx]Sheet1'!$C$3:$C$7</c:f>
              <c:numCache>
                <c:formatCode>"$"#,##0</c:formatCode>
                <c:ptCount val="5"/>
                <c:pt idx="0">
                  <c:v>37</c:v>
                </c:pt>
                <c:pt idx="1">
                  <c:v>80</c:v>
                </c:pt>
                <c:pt idx="2">
                  <c:v>190</c:v>
                </c:pt>
                <c:pt idx="3">
                  <c:v>220</c:v>
                </c:pt>
                <c:pt idx="4">
                  <c:v>240</c:v>
                </c:pt>
              </c:numCache>
            </c:numRef>
          </c:val>
          <c:extLst xmlns:c16r2="http://schemas.microsoft.com/office/drawing/2015/06/chart">
            <c:ext xmlns:c16="http://schemas.microsoft.com/office/drawing/2014/chart" uri="{C3380CC4-5D6E-409C-BE32-E72D297353CC}">
              <c16:uniqueId val="{0000000A-9FD9-4557-A333-5882F2E02F0A}"/>
            </c:ext>
          </c:extLst>
        </c:ser>
        <c:dLbls>
          <c:showLegendKey val="0"/>
          <c:showVal val="0"/>
          <c:showCatName val="0"/>
          <c:showSerName val="0"/>
          <c:showPercent val="0"/>
          <c:showBubbleSize val="0"/>
          <c:showLeaderLines val="1"/>
        </c:dLbls>
      </c:pie3D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3204232-4792-4929-8997-E81B76CC2ADD}" type="datetimeFigureOut">
              <a:rPr lang="en-US" smtClean="0"/>
              <a:t>10/29/2020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4D415A-811A-44E8-A182-4A96533A25EE}" type="slidenum">
              <a:rPr lang="en-US" smtClean="0"/>
              <a:t>‹#›</a:t>
            </a:fld>
            <a:endParaRPr lang="en-US"/>
          </a:p>
        </p:txBody>
      </p:sp>
    </p:spTree>
    <p:extLst>
      <p:ext uri="{BB962C8B-B14F-4D97-AF65-F5344CB8AC3E}">
        <p14:creationId xmlns:p14="http://schemas.microsoft.com/office/powerpoint/2010/main" val="42182501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3204232-4792-4929-8997-E81B76CC2ADD}" type="datetimeFigureOut">
              <a:rPr lang="en-US" smtClean="0"/>
              <a:t>10/29/2020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4D415A-811A-44E8-A182-4A96533A25EE}" type="slidenum">
              <a:rPr lang="en-US" smtClean="0"/>
              <a:t>‹#›</a:t>
            </a:fld>
            <a:endParaRPr lang="en-US"/>
          </a:p>
        </p:txBody>
      </p:sp>
    </p:spTree>
    <p:extLst>
      <p:ext uri="{BB962C8B-B14F-4D97-AF65-F5344CB8AC3E}">
        <p14:creationId xmlns:p14="http://schemas.microsoft.com/office/powerpoint/2010/main" val="11178538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3204232-4792-4929-8997-E81B76CC2ADD}" type="datetimeFigureOut">
              <a:rPr lang="en-US" smtClean="0"/>
              <a:t>10/29/2020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4D415A-811A-44E8-A182-4A96533A25EE}" type="slidenum">
              <a:rPr lang="en-US" smtClean="0"/>
              <a:t>‹#›</a:t>
            </a:fld>
            <a:endParaRPr lang="en-US"/>
          </a:p>
        </p:txBody>
      </p:sp>
    </p:spTree>
    <p:extLst>
      <p:ext uri="{BB962C8B-B14F-4D97-AF65-F5344CB8AC3E}">
        <p14:creationId xmlns:p14="http://schemas.microsoft.com/office/powerpoint/2010/main" val="41657598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1288" y="-8468"/>
            <a:ext cx="12228421" cy="6874935"/>
            <a:chOff x="-8466" y="-8468"/>
            <a:chExt cx="9171316" cy="6874935"/>
          </a:xfrm>
        </p:grpSpPr>
        <p:cxnSp>
          <p:nvCxnSpPr>
            <p:cNvPr id="28" name="Straight Connector 27"/>
            <p:cNvCxnSpPr/>
            <p:nvPr/>
          </p:nvCxnSpPr>
          <p:spPr>
            <a:xfrm flipV="1">
              <a:off x="5130830" y="4175605"/>
              <a:ext cx="4022475" cy="2682396"/>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a:off x="7042707"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30" name="Freeform 2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Freeform 3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2" name="Freeform 3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3" name="Freeform 3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4" name="Freeform 3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5" name="Freeform 34"/>
            <p:cNvSpPr/>
            <p:nvPr/>
          </p:nvSpPr>
          <p:spPr>
            <a:xfrm>
              <a:off x="8094165"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2">
                <a:lumMod val="75000"/>
                <a:alpha val="82000"/>
              </a:schemeClr>
            </a:solidFill>
            <a:ln>
              <a:noFill/>
            </a:ln>
            <a:effectLst/>
          </p:spPr>
          <p:style>
            <a:lnRef idx="1">
              <a:schemeClr val="accent1"/>
            </a:lnRef>
            <a:fillRef idx="3">
              <a:schemeClr val="accent1"/>
            </a:fillRef>
            <a:effectRef idx="2">
              <a:schemeClr val="accent1"/>
            </a:effectRef>
            <a:fontRef idx="minor">
              <a:schemeClr val="lt1"/>
            </a:fontRef>
          </p:style>
        </p:sp>
        <p:sp>
          <p:nvSpPr>
            <p:cNvPr id="36" name="Freeform 35"/>
            <p:cNvSpPr/>
            <p:nvPr/>
          </p:nvSpPr>
          <p:spPr>
            <a:xfrm>
              <a:off x="8068764"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1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461" y="2404534"/>
            <a:ext cx="7768959"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461" y="4050835"/>
            <a:ext cx="776895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1A1BD276-15A4-4697-8E4C-34EB400ACC1C}" type="slidenum">
              <a:rPr lang="en-US" altLang="en-US" smtClean="0"/>
              <a:pPr/>
              <a:t>‹#›</a:t>
            </a:fld>
            <a:endParaRPr lang="en-US" altLang="en-US"/>
          </a:p>
        </p:txBody>
      </p:sp>
    </p:spTree>
    <p:extLst>
      <p:ext uri="{BB962C8B-B14F-4D97-AF65-F5344CB8AC3E}">
        <p14:creationId xmlns:p14="http://schemas.microsoft.com/office/powerpoint/2010/main" val="17423381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C649D8B3-E72A-4453-905A-F25F74EB5E04}" type="slidenum">
              <a:rPr lang="en-US" altLang="en-US" smtClean="0"/>
              <a:pPr/>
              <a:t>‹#›</a:t>
            </a:fld>
            <a:endParaRPr lang="en-US" altLang="en-US"/>
          </a:p>
        </p:txBody>
      </p:sp>
    </p:spTree>
    <p:extLst>
      <p:ext uri="{BB962C8B-B14F-4D97-AF65-F5344CB8AC3E}">
        <p14:creationId xmlns:p14="http://schemas.microsoft.com/office/powerpoint/2010/main" val="16682280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12798" y="2700869"/>
            <a:ext cx="8463620"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812798" y="4527448"/>
            <a:ext cx="8463620"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F922598A-EF62-4D10-ACDF-08B79E3A4536}" type="slidenum">
              <a:rPr lang="en-US" altLang="en-US" smtClean="0"/>
              <a:pPr/>
              <a:t>‹#›</a:t>
            </a:fld>
            <a:endParaRPr lang="en-US" altLang="en-US"/>
          </a:p>
        </p:txBody>
      </p:sp>
    </p:spTree>
    <p:extLst>
      <p:ext uri="{BB962C8B-B14F-4D97-AF65-F5344CB8AC3E}">
        <p14:creationId xmlns:p14="http://schemas.microsoft.com/office/powerpoint/2010/main" val="8629180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12800" y="609600"/>
            <a:ext cx="8463619" cy="1320800"/>
          </a:xfrm>
        </p:spPr>
        <p:txBody>
          <a:bodyPr/>
          <a:lstStyle/>
          <a:p>
            <a:r>
              <a:rPr lang="en-US"/>
              <a:t>Click to edit Master title style</a:t>
            </a:r>
            <a:endParaRPr lang="en-US" dirty="0"/>
          </a:p>
        </p:txBody>
      </p:sp>
      <p:sp>
        <p:nvSpPr>
          <p:cNvPr id="3" name="Content Placeholder 2"/>
          <p:cNvSpPr>
            <a:spLocks noGrp="1"/>
          </p:cNvSpPr>
          <p:nvPr>
            <p:ph sz="half" idx="1"/>
          </p:nvPr>
        </p:nvSpPr>
        <p:spPr>
          <a:xfrm>
            <a:off x="812801" y="2160589"/>
            <a:ext cx="411747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158939" y="2160590"/>
            <a:ext cx="411748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48BB1A72-40C1-4519-BED3-EADB2A595AD5}" type="slidenum">
              <a:rPr lang="en-US" altLang="en-US" smtClean="0"/>
              <a:pPr/>
              <a:t>‹#›</a:t>
            </a:fld>
            <a:endParaRPr lang="en-US" altLang="en-US"/>
          </a:p>
        </p:txBody>
      </p:sp>
    </p:spTree>
    <p:extLst>
      <p:ext uri="{BB962C8B-B14F-4D97-AF65-F5344CB8AC3E}">
        <p14:creationId xmlns:p14="http://schemas.microsoft.com/office/powerpoint/2010/main" val="36047307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12800" y="609600"/>
            <a:ext cx="8463617" cy="132080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12799" y="2160983"/>
            <a:ext cx="4120896"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12799" y="2737247"/>
            <a:ext cx="4120896"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155520" y="2160983"/>
            <a:ext cx="4120896"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155520" y="2737247"/>
            <a:ext cx="4120896"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fld id="{2F99BB89-7CBB-47F3-B438-ABE9BF46B759}" type="slidenum">
              <a:rPr lang="en-US" altLang="en-US" smtClean="0"/>
              <a:pPr/>
              <a:t>‹#›</a:t>
            </a:fld>
            <a:endParaRPr lang="en-US" altLang="en-US"/>
          </a:p>
        </p:txBody>
      </p:sp>
    </p:spTree>
    <p:extLst>
      <p:ext uri="{BB962C8B-B14F-4D97-AF65-F5344CB8AC3E}">
        <p14:creationId xmlns:p14="http://schemas.microsoft.com/office/powerpoint/2010/main" val="112871990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12799" y="609600"/>
            <a:ext cx="8463619"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fld id="{CC346EE1-3560-4CB1-B480-F338A724F6C6}" type="slidenum">
              <a:rPr lang="en-US" altLang="en-US" smtClean="0"/>
              <a:pPr/>
              <a:t>‹#›</a:t>
            </a:fld>
            <a:endParaRPr lang="en-US" altLang="en-US"/>
          </a:p>
        </p:txBody>
      </p:sp>
    </p:spTree>
    <p:extLst>
      <p:ext uri="{BB962C8B-B14F-4D97-AF65-F5344CB8AC3E}">
        <p14:creationId xmlns:p14="http://schemas.microsoft.com/office/powerpoint/2010/main" val="107934527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fld id="{E5A19024-1100-4EB2-8E80-82DFC248F1E9}" type="slidenum">
              <a:rPr lang="en-US" altLang="en-US" smtClean="0"/>
              <a:pPr/>
              <a:t>‹#›</a:t>
            </a:fld>
            <a:endParaRPr lang="en-US" altLang="en-US"/>
          </a:p>
        </p:txBody>
      </p:sp>
    </p:spTree>
    <p:extLst>
      <p:ext uri="{BB962C8B-B14F-4D97-AF65-F5344CB8AC3E}">
        <p14:creationId xmlns:p14="http://schemas.microsoft.com/office/powerpoint/2010/main" val="40001465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2799" y="1498604"/>
            <a:ext cx="3720243"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1701" y="514926"/>
            <a:ext cx="4514716"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12799" y="2777069"/>
            <a:ext cx="3720243"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1EA167CA-DD0F-4F51-A68A-5B8E26A6CB57}" type="slidenum">
              <a:rPr lang="en-US" altLang="en-US" smtClean="0"/>
              <a:pPr/>
              <a:t>‹#›</a:t>
            </a:fld>
            <a:endParaRPr lang="en-US" altLang="en-US"/>
          </a:p>
        </p:txBody>
      </p:sp>
    </p:spTree>
    <p:extLst>
      <p:ext uri="{BB962C8B-B14F-4D97-AF65-F5344CB8AC3E}">
        <p14:creationId xmlns:p14="http://schemas.microsoft.com/office/powerpoint/2010/main" val="5809974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3204232-4792-4929-8997-E81B76CC2ADD}" type="datetimeFigureOut">
              <a:rPr lang="en-US" smtClean="0"/>
              <a:t>10/29/2020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4D415A-811A-44E8-A182-4A96533A25EE}" type="slidenum">
              <a:rPr lang="en-US" smtClean="0"/>
              <a:t>‹#›</a:t>
            </a:fld>
            <a:endParaRPr lang="en-US"/>
          </a:p>
        </p:txBody>
      </p:sp>
    </p:spTree>
    <p:extLst>
      <p:ext uri="{BB962C8B-B14F-4D97-AF65-F5344CB8AC3E}">
        <p14:creationId xmlns:p14="http://schemas.microsoft.com/office/powerpoint/2010/main" val="416036292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2799" y="4800600"/>
            <a:ext cx="8463619"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812799" y="609600"/>
            <a:ext cx="8463619"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812799" y="5367338"/>
            <a:ext cx="8463619"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0F7E53EC-CFBE-4C00-A35E-C4B42AEE0C7F}" type="slidenum">
              <a:rPr lang="en-US" altLang="en-US" smtClean="0"/>
              <a:pPr/>
              <a:t>‹#›</a:t>
            </a:fld>
            <a:endParaRPr lang="en-US" altLang="en-US"/>
          </a:p>
        </p:txBody>
      </p:sp>
    </p:spTree>
    <p:extLst>
      <p:ext uri="{BB962C8B-B14F-4D97-AF65-F5344CB8AC3E}">
        <p14:creationId xmlns:p14="http://schemas.microsoft.com/office/powerpoint/2010/main" val="170226872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12800" y="609600"/>
            <a:ext cx="8463619"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812800" y="4470400"/>
            <a:ext cx="8463619"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79B7EBE0-A8BE-4981-A311-B1D5BA36D39C}" type="slidenum">
              <a:rPr lang="en-US" altLang="en-US" smtClean="0"/>
              <a:pPr/>
              <a:t>‹#›</a:t>
            </a:fld>
            <a:endParaRPr lang="en-US" altLang="en-US"/>
          </a:p>
        </p:txBody>
      </p:sp>
    </p:spTree>
    <p:extLst>
      <p:ext uri="{BB962C8B-B14F-4D97-AF65-F5344CB8AC3E}">
        <p14:creationId xmlns:p14="http://schemas.microsoft.com/office/powerpoint/2010/main" val="50044213"/>
      </p:ext>
    </p:extLst>
  </p:cSld>
  <p:clrMapOvr>
    <a:masterClrMapping/>
  </p:clrMapOvr>
  <p:hf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33180" y="609600"/>
            <a:ext cx="809624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468099" y="3632200"/>
            <a:ext cx="7226405"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812798" y="4470400"/>
            <a:ext cx="8463620"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79B7EBE0-A8BE-4981-A311-B1D5BA36D39C}" type="slidenum">
              <a:rPr lang="en-US" altLang="en-US" smtClean="0"/>
              <a:pPr/>
              <a:t>‹#›</a:t>
            </a:fld>
            <a:endParaRPr lang="en-US" altLang="en-US"/>
          </a:p>
        </p:txBody>
      </p:sp>
      <p:sp>
        <p:nvSpPr>
          <p:cNvPr id="24" name="TextBox 23"/>
          <p:cNvSpPr txBox="1"/>
          <p:nvPr/>
        </p:nvSpPr>
        <p:spPr>
          <a:xfrm>
            <a:off x="643615" y="790378"/>
            <a:ext cx="60975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996933" y="2886556"/>
            <a:ext cx="60975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208230295"/>
      </p:ext>
    </p:extLst>
  </p:cSld>
  <p:clrMapOvr>
    <a:masterClrMapping/>
  </p:clrMapOvr>
  <p:hf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12798" y="1931988"/>
            <a:ext cx="8463620"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812798" y="4527448"/>
            <a:ext cx="8463620"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79B7EBE0-A8BE-4981-A311-B1D5BA36D39C}" type="slidenum">
              <a:rPr lang="en-US" altLang="en-US" smtClean="0"/>
              <a:pPr/>
              <a:t>‹#›</a:t>
            </a:fld>
            <a:endParaRPr lang="en-US" altLang="en-US"/>
          </a:p>
        </p:txBody>
      </p:sp>
    </p:spTree>
    <p:extLst>
      <p:ext uri="{BB962C8B-B14F-4D97-AF65-F5344CB8AC3E}">
        <p14:creationId xmlns:p14="http://schemas.microsoft.com/office/powerpoint/2010/main" val="2338620492"/>
      </p:ext>
    </p:extLst>
  </p:cSld>
  <p:clrMapOvr>
    <a:masterClrMapping/>
  </p:clrMapOvr>
  <p:hf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033180" y="609600"/>
            <a:ext cx="809624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812796" y="4013200"/>
            <a:ext cx="8463621"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812798" y="4527448"/>
            <a:ext cx="8463620"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79B7EBE0-A8BE-4981-A311-B1D5BA36D39C}" type="slidenum">
              <a:rPr lang="en-US" altLang="en-US" smtClean="0"/>
              <a:pPr/>
              <a:t>‹#›</a:t>
            </a:fld>
            <a:endParaRPr lang="en-US" altLang="en-US"/>
          </a:p>
        </p:txBody>
      </p:sp>
      <p:sp>
        <p:nvSpPr>
          <p:cNvPr id="24" name="TextBox 23"/>
          <p:cNvSpPr txBox="1"/>
          <p:nvPr/>
        </p:nvSpPr>
        <p:spPr>
          <a:xfrm>
            <a:off x="643615" y="790378"/>
            <a:ext cx="60975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996933" y="2886556"/>
            <a:ext cx="60975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058165178"/>
      </p:ext>
    </p:extLst>
  </p:cSld>
  <p:clrMapOvr>
    <a:masterClrMapping/>
  </p:clrMapOvr>
  <p:hf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821131" y="609600"/>
            <a:ext cx="8455287"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812796" y="4013200"/>
            <a:ext cx="8463621"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812798" y="4527448"/>
            <a:ext cx="8463620"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79B7EBE0-A8BE-4981-A311-B1D5BA36D39C}" type="slidenum">
              <a:rPr lang="en-US" altLang="en-US" smtClean="0"/>
              <a:pPr/>
              <a:t>‹#›</a:t>
            </a:fld>
            <a:endParaRPr lang="en-US" altLang="en-US"/>
          </a:p>
        </p:txBody>
      </p:sp>
    </p:spTree>
    <p:extLst>
      <p:ext uri="{BB962C8B-B14F-4D97-AF65-F5344CB8AC3E}">
        <p14:creationId xmlns:p14="http://schemas.microsoft.com/office/powerpoint/2010/main" val="3729259280"/>
      </p:ext>
    </p:extLst>
  </p:cSld>
  <p:clrMapOvr>
    <a:masterClrMapping/>
  </p:clrMapOvr>
  <p:hf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24468194-D4AE-4F35-A21E-1640D88F6555}" type="slidenum">
              <a:rPr lang="en-US" altLang="en-US" smtClean="0"/>
              <a:pPr/>
              <a:t>‹#›</a:t>
            </a:fld>
            <a:endParaRPr lang="en-US" altLang="en-US"/>
          </a:p>
        </p:txBody>
      </p:sp>
    </p:spTree>
    <p:extLst>
      <p:ext uri="{BB962C8B-B14F-4D97-AF65-F5344CB8AC3E}">
        <p14:creationId xmlns:p14="http://schemas.microsoft.com/office/powerpoint/2010/main" val="340505639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9749" y="609601"/>
            <a:ext cx="130508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812799" y="609601"/>
            <a:ext cx="6926701" cy="525145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93F320E1-86A3-4C7F-8885-4B66132B6CA9}" type="slidenum">
              <a:rPr lang="en-US" altLang="en-US" smtClean="0"/>
              <a:pPr/>
              <a:t>‹#›</a:t>
            </a:fld>
            <a:endParaRPr lang="en-US" altLang="en-US"/>
          </a:p>
        </p:txBody>
      </p:sp>
    </p:spTree>
    <p:extLst>
      <p:ext uri="{BB962C8B-B14F-4D97-AF65-F5344CB8AC3E}">
        <p14:creationId xmlns:p14="http://schemas.microsoft.com/office/powerpoint/2010/main" val="5805874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3204232-4792-4929-8997-E81B76CC2ADD}" type="datetimeFigureOut">
              <a:rPr lang="en-US" smtClean="0"/>
              <a:t>10/29/2020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4D415A-811A-44E8-A182-4A96533A25EE}" type="slidenum">
              <a:rPr lang="en-US" smtClean="0"/>
              <a:t>‹#›</a:t>
            </a:fld>
            <a:endParaRPr lang="en-US"/>
          </a:p>
        </p:txBody>
      </p:sp>
    </p:spTree>
    <p:extLst>
      <p:ext uri="{BB962C8B-B14F-4D97-AF65-F5344CB8AC3E}">
        <p14:creationId xmlns:p14="http://schemas.microsoft.com/office/powerpoint/2010/main" val="6224842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3204232-4792-4929-8997-E81B76CC2ADD}" type="datetimeFigureOut">
              <a:rPr lang="en-US" smtClean="0"/>
              <a:t>10/29/2020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4D415A-811A-44E8-A182-4A96533A25EE}" type="slidenum">
              <a:rPr lang="en-US" smtClean="0"/>
              <a:t>‹#›</a:t>
            </a:fld>
            <a:endParaRPr lang="en-US"/>
          </a:p>
        </p:txBody>
      </p:sp>
    </p:spTree>
    <p:extLst>
      <p:ext uri="{BB962C8B-B14F-4D97-AF65-F5344CB8AC3E}">
        <p14:creationId xmlns:p14="http://schemas.microsoft.com/office/powerpoint/2010/main" val="10988044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3204232-4792-4929-8997-E81B76CC2ADD}" type="datetimeFigureOut">
              <a:rPr lang="en-US" smtClean="0"/>
              <a:t>10/29/2020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14D415A-811A-44E8-A182-4A96533A25EE}" type="slidenum">
              <a:rPr lang="en-US" smtClean="0"/>
              <a:t>‹#›</a:t>
            </a:fld>
            <a:endParaRPr lang="en-US"/>
          </a:p>
        </p:txBody>
      </p:sp>
    </p:spTree>
    <p:extLst>
      <p:ext uri="{BB962C8B-B14F-4D97-AF65-F5344CB8AC3E}">
        <p14:creationId xmlns:p14="http://schemas.microsoft.com/office/powerpoint/2010/main" val="24216103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3204232-4792-4929-8997-E81B76CC2ADD}" type="datetimeFigureOut">
              <a:rPr lang="en-US" smtClean="0"/>
              <a:t>10/29/2020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14D415A-811A-44E8-A182-4A96533A25EE}" type="slidenum">
              <a:rPr lang="en-US" smtClean="0"/>
              <a:t>‹#›</a:t>
            </a:fld>
            <a:endParaRPr lang="en-US"/>
          </a:p>
        </p:txBody>
      </p:sp>
    </p:spTree>
    <p:extLst>
      <p:ext uri="{BB962C8B-B14F-4D97-AF65-F5344CB8AC3E}">
        <p14:creationId xmlns:p14="http://schemas.microsoft.com/office/powerpoint/2010/main" val="32922320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3204232-4792-4929-8997-E81B76CC2ADD}" type="datetimeFigureOut">
              <a:rPr lang="en-US" smtClean="0"/>
              <a:t>10/29/2020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14D415A-811A-44E8-A182-4A96533A25EE}" type="slidenum">
              <a:rPr lang="en-US" smtClean="0"/>
              <a:t>‹#›</a:t>
            </a:fld>
            <a:endParaRPr lang="en-US"/>
          </a:p>
        </p:txBody>
      </p:sp>
    </p:spTree>
    <p:extLst>
      <p:ext uri="{BB962C8B-B14F-4D97-AF65-F5344CB8AC3E}">
        <p14:creationId xmlns:p14="http://schemas.microsoft.com/office/powerpoint/2010/main" val="1016655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3204232-4792-4929-8997-E81B76CC2ADD}" type="datetimeFigureOut">
              <a:rPr lang="en-US" smtClean="0"/>
              <a:t>10/29/2020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4D415A-811A-44E8-A182-4A96533A25EE}" type="slidenum">
              <a:rPr lang="en-US" smtClean="0"/>
              <a:t>‹#›</a:t>
            </a:fld>
            <a:endParaRPr lang="en-US"/>
          </a:p>
        </p:txBody>
      </p:sp>
    </p:spTree>
    <p:extLst>
      <p:ext uri="{BB962C8B-B14F-4D97-AF65-F5344CB8AC3E}">
        <p14:creationId xmlns:p14="http://schemas.microsoft.com/office/powerpoint/2010/main" val="24751540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3204232-4792-4929-8997-E81B76CC2ADD}" type="datetimeFigureOut">
              <a:rPr lang="en-US" smtClean="0"/>
              <a:t>10/29/2020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4D415A-811A-44E8-A182-4A96533A25EE}" type="slidenum">
              <a:rPr lang="en-US" smtClean="0"/>
              <a:t>‹#›</a:t>
            </a:fld>
            <a:endParaRPr lang="en-US"/>
          </a:p>
        </p:txBody>
      </p:sp>
    </p:spTree>
    <p:extLst>
      <p:ext uri="{BB962C8B-B14F-4D97-AF65-F5344CB8AC3E}">
        <p14:creationId xmlns:p14="http://schemas.microsoft.com/office/powerpoint/2010/main" val="32120898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theme" Target="../theme/theme2.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3204232-4792-4929-8997-E81B76CC2ADD}" type="datetimeFigureOut">
              <a:rPr lang="en-US" smtClean="0"/>
              <a:t>10/29/2020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14D415A-811A-44E8-A182-4A96533A25EE}" type="slidenum">
              <a:rPr lang="en-US" smtClean="0"/>
              <a:t>‹#›</a:t>
            </a:fld>
            <a:endParaRPr lang="en-US"/>
          </a:p>
        </p:txBody>
      </p:sp>
    </p:spTree>
    <p:extLst>
      <p:ext uri="{BB962C8B-B14F-4D97-AF65-F5344CB8AC3E}">
        <p14:creationId xmlns:p14="http://schemas.microsoft.com/office/powerpoint/2010/main" val="10046327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11289" y="-8468"/>
            <a:ext cx="12228423" cy="6874935"/>
            <a:chOff x="-8467" y="-8468"/>
            <a:chExt cx="9171317"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94165"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2">
                <a:lumMod val="75000"/>
                <a:alpha val="8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8764"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812800" y="609600"/>
            <a:ext cx="8463617"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812799" y="2160590"/>
            <a:ext cx="8463619"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7011" y="6041364"/>
            <a:ext cx="912176"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812799" y="6041364"/>
            <a:ext cx="6163964"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8592902" y="6041364"/>
            <a:ext cx="683517" cy="365125"/>
          </a:xfrm>
          <a:prstGeom prst="rect">
            <a:avLst/>
          </a:prstGeom>
        </p:spPr>
        <p:txBody>
          <a:bodyPr vert="horz" lIns="91440" tIns="45720" rIns="91440" bIns="45720" rtlCol="0" anchor="ctr"/>
          <a:lstStyle>
            <a:lvl1pPr algn="r">
              <a:defRPr sz="900">
                <a:solidFill>
                  <a:schemeClr val="accent1"/>
                </a:solidFill>
              </a:defRPr>
            </a:lvl1pPr>
          </a:lstStyle>
          <a:p>
            <a:fld id="{79B7EBE0-A8BE-4981-A311-B1D5BA36D39C}" type="slidenum">
              <a:rPr lang="en-US" altLang="en-US" smtClean="0"/>
              <a:pPr/>
              <a:t>‹#›</a:t>
            </a:fld>
            <a:endParaRPr lang="en-US" altLang="en-US"/>
          </a:p>
        </p:txBody>
      </p:sp>
    </p:spTree>
    <p:extLst>
      <p:ext uri="{BB962C8B-B14F-4D97-AF65-F5344CB8AC3E}">
        <p14:creationId xmlns:p14="http://schemas.microsoft.com/office/powerpoint/2010/main" val="351892913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hf hdr="0" ft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2.jp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chart" Target="../charts/char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mailto:info@hicksvillewater.org" TargetMode="External"/><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7.emf"/><Relationship Id="rId4" Type="http://schemas.openxmlformats.org/officeDocument/2006/relationships/image" Target="../media/image6.emf"/></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8.emf"/></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1"/>
          </a:xfrm>
          <a:prstGeom prst="rect">
            <a:avLst/>
          </a:prstGeom>
        </p:spPr>
      </p:pic>
      <p:sp>
        <p:nvSpPr>
          <p:cNvPr id="2" name="Title 1"/>
          <p:cNvSpPr>
            <a:spLocks noGrp="1"/>
          </p:cNvSpPr>
          <p:nvPr>
            <p:ph type="ctrTitle"/>
          </p:nvPr>
        </p:nvSpPr>
        <p:spPr>
          <a:xfrm>
            <a:off x="1102659" y="1214438"/>
            <a:ext cx="9986682" cy="2387600"/>
          </a:xfrm>
        </p:spPr>
        <p:txBody>
          <a:bodyPr>
            <a:normAutofit/>
          </a:bodyPr>
          <a:lstStyle/>
          <a:p>
            <a:r>
              <a:rPr lang="en-US" dirty="0">
                <a:solidFill>
                  <a:srgbClr val="129548"/>
                </a:solidFill>
                <a:latin typeface="Franklin Gothic Demi" panose="020B0703020102020204" pitchFamily="34" charset="0"/>
              </a:rPr>
              <a:t>Hicksville Water District</a:t>
            </a:r>
            <a:endParaRPr lang="en-US" dirty="0">
              <a:solidFill>
                <a:srgbClr val="2F5E98"/>
              </a:solidFill>
              <a:latin typeface="Franklin Gothic Demi" panose="020B0703020102020204" pitchFamily="34" charset="0"/>
            </a:endParaRPr>
          </a:p>
        </p:txBody>
      </p:sp>
      <p:sp>
        <p:nvSpPr>
          <p:cNvPr id="3" name="Subtitle 2"/>
          <p:cNvSpPr>
            <a:spLocks noGrp="1"/>
          </p:cNvSpPr>
          <p:nvPr>
            <p:ph type="subTitle" idx="1"/>
          </p:nvPr>
        </p:nvSpPr>
        <p:spPr>
          <a:xfrm>
            <a:off x="1127923" y="3602038"/>
            <a:ext cx="9961418" cy="2860906"/>
          </a:xfrm>
        </p:spPr>
        <p:txBody>
          <a:bodyPr>
            <a:normAutofit/>
          </a:bodyPr>
          <a:lstStyle/>
          <a:p>
            <a:r>
              <a:rPr lang="en-US" sz="4000" dirty="0">
                <a:solidFill>
                  <a:srgbClr val="2F5E98"/>
                </a:solidFill>
                <a:latin typeface="Franklin Gothic Demi Cond" panose="020B0706030402020204" pitchFamily="34" charset="0"/>
              </a:rPr>
              <a:t>Virtual Community Meeting</a:t>
            </a:r>
          </a:p>
          <a:p>
            <a:endParaRPr lang="en-US" sz="2000" dirty="0">
              <a:solidFill>
                <a:srgbClr val="2F5E98"/>
              </a:solidFill>
              <a:latin typeface="Franklin Gothic Demi Cond" panose="020B0706030402020204" pitchFamily="34" charset="0"/>
            </a:endParaRPr>
          </a:p>
          <a:p>
            <a:r>
              <a:rPr lang="en-US" sz="2800" dirty="0">
                <a:solidFill>
                  <a:srgbClr val="07903F"/>
                </a:solidFill>
                <a:latin typeface="Franklin Gothic Demi Cond" panose="020B0706030402020204" pitchFamily="34" charset="0"/>
              </a:rPr>
              <a:t>Community Update on District’s Actions to Treat Emerging Contaminants</a:t>
            </a:r>
          </a:p>
          <a:p>
            <a:endParaRPr lang="en-US" sz="2800" dirty="0">
              <a:solidFill>
                <a:srgbClr val="07903F"/>
              </a:solidFill>
              <a:latin typeface="Franklin Gothic Demi Cond" panose="020B0706030402020204" pitchFamily="34" charset="0"/>
            </a:endParaRPr>
          </a:p>
          <a:p>
            <a:r>
              <a:rPr lang="en-US" sz="2800" dirty="0">
                <a:solidFill>
                  <a:srgbClr val="2F5E98"/>
                </a:solidFill>
                <a:latin typeface="Franklin Gothic Demi Cond" panose="020B0706030402020204" pitchFamily="34" charset="0"/>
              </a:rPr>
              <a:t>October 28 @ 7pm &amp; October 29 @ 1pm</a:t>
            </a:r>
            <a:endParaRPr lang="en-US" sz="2800" dirty="0">
              <a:solidFill>
                <a:srgbClr val="07903F"/>
              </a:solidFill>
              <a:latin typeface="Franklin Gothic Demi Cond" panose="020B0706030402020204" pitchFamily="34" charset="0"/>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21800" y="483465"/>
            <a:ext cx="1754891" cy="1787314"/>
          </a:xfrm>
          <a:prstGeom prst="rect">
            <a:avLst/>
          </a:prstGeom>
        </p:spPr>
      </p:pic>
    </p:spTree>
    <p:extLst>
      <p:ext uri="{BB962C8B-B14F-4D97-AF65-F5344CB8AC3E}">
        <p14:creationId xmlns:p14="http://schemas.microsoft.com/office/powerpoint/2010/main" val="26052523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xmlns="" id="{06457715-A75F-489C-8701-8812A17A073F}"/>
              </a:ext>
            </a:extLst>
          </p:cNvPr>
          <p:cNvSpPr>
            <a:spLocks noGrp="1"/>
          </p:cNvSpPr>
          <p:nvPr>
            <p:ph type="sldNum" sz="quarter" idx="12"/>
          </p:nvPr>
        </p:nvSpPr>
        <p:spPr/>
        <p:txBody>
          <a:bodyPr/>
          <a:lstStyle/>
          <a:p>
            <a:pPr defTabSz="457200"/>
            <a:fld id="{E5A19024-1100-4EB2-8E80-82DFC248F1E9}" type="slidenum">
              <a:rPr lang="en-US" altLang="en-US">
                <a:solidFill>
                  <a:srgbClr val="5FCBEF"/>
                </a:solidFill>
                <a:latin typeface="Trebuchet MS" panose="020B0603020202020204"/>
              </a:rPr>
              <a:pPr defTabSz="457200"/>
              <a:t>10</a:t>
            </a:fld>
            <a:endParaRPr lang="en-US" altLang="en-US">
              <a:solidFill>
                <a:srgbClr val="5FCBEF"/>
              </a:solidFill>
              <a:latin typeface="Trebuchet MS" panose="020B0603020202020204"/>
            </a:endParaRPr>
          </a:p>
        </p:txBody>
      </p:sp>
      <p:sp>
        <p:nvSpPr>
          <p:cNvPr id="3" name="Rectangle 2">
            <a:extLst>
              <a:ext uri="{FF2B5EF4-FFF2-40B4-BE49-F238E27FC236}">
                <a16:creationId xmlns:a16="http://schemas.microsoft.com/office/drawing/2014/main" xmlns="" id="{F2BC613A-D37E-46BC-A43F-BA27AD8AE7E7}"/>
              </a:ext>
            </a:extLst>
          </p:cNvPr>
          <p:cNvSpPr/>
          <p:nvPr/>
        </p:nvSpPr>
        <p:spPr>
          <a:xfrm>
            <a:off x="2438401" y="762001"/>
            <a:ext cx="3481851" cy="461665"/>
          </a:xfrm>
          <a:prstGeom prst="rect">
            <a:avLst/>
          </a:prstGeom>
        </p:spPr>
        <p:txBody>
          <a:bodyPr wrap="none">
            <a:spAutoFit/>
          </a:bodyPr>
          <a:lstStyle/>
          <a:p>
            <a:pPr defTabSz="457200"/>
            <a:r>
              <a:rPr lang="en-US" altLang="en-US" sz="2400" b="1" u="sng" dirty="0">
                <a:solidFill>
                  <a:srgbClr val="002060"/>
                </a:solidFill>
                <a:latin typeface="Trebuchet MS" panose="020B0603020202020204"/>
              </a:rPr>
              <a:t>Public Water Systems </a:t>
            </a:r>
            <a:endParaRPr lang="en-US" sz="2400" u="sng" dirty="0">
              <a:solidFill>
                <a:srgbClr val="002060"/>
              </a:solidFill>
              <a:latin typeface="Trebuchet MS" panose="020B0603020202020204"/>
            </a:endParaRPr>
          </a:p>
        </p:txBody>
      </p:sp>
      <p:sp>
        <p:nvSpPr>
          <p:cNvPr id="4" name="Rectangle 3">
            <a:extLst>
              <a:ext uri="{FF2B5EF4-FFF2-40B4-BE49-F238E27FC236}">
                <a16:creationId xmlns:a16="http://schemas.microsoft.com/office/drawing/2014/main" xmlns="" id="{BC7A88BC-18D6-446A-9F3A-E393F4B765E2}"/>
              </a:ext>
            </a:extLst>
          </p:cNvPr>
          <p:cNvSpPr/>
          <p:nvPr/>
        </p:nvSpPr>
        <p:spPr>
          <a:xfrm>
            <a:off x="2438400" y="1371600"/>
            <a:ext cx="6050824" cy="369332"/>
          </a:xfrm>
          <a:prstGeom prst="rect">
            <a:avLst/>
          </a:prstGeom>
        </p:spPr>
        <p:txBody>
          <a:bodyPr wrap="none">
            <a:spAutoFit/>
          </a:bodyPr>
          <a:lstStyle/>
          <a:p>
            <a:pPr defTabSz="457200"/>
            <a:r>
              <a:rPr lang="en-US" altLang="en-US" b="1" dirty="0">
                <a:solidFill>
                  <a:prstClr val="black"/>
                </a:solidFill>
                <a:latin typeface="Trebuchet MS" panose="020B0603020202020204"/>
              </a:rPr>
              <a:t>46 water systems, about 400 wells, 130 storage tanks </a:t>
            </a:r>
            <a:endParaRPr lang="en-US" dirty="0">
              <a:solidFill>
                <a:prstClr val="black"/>
              </a:solidFill>
              <a:latin typeface="Trebuchet MS" panose="020B0603020202020204"/>
            </a:endParaRPr>
          </a:p>
        </p:txBody>
      </p:sp>
      <p:sp>
        <p:nvSpPr>
          <p:cNvPr id="6" name="Rectangle 5">
            <a:extLst>
              <a:ext uri="{FF2B5EF4-FFF2-40B4-BE49-F238E27FC236}">
                <a16:creationId xmlns:a16="http://schemas.microsoft.com/office/drawing/2014/main" xmlns="" id="{E7D71850-7ABF-4C4E-8326-04040FFAABD7}"/>
              </a:ext>
            </a:extLst>
          </p:cNvPr>
          <p:cNvSpPr/>
          <p:nvPr/>
        </p:nvSpPr>
        <p:spPr>
          <a:xfrm>
            <a:off x="2438400" y="2133601"/>
            <a:ext cx="2137316" cy="461665"/>
          </a:xfrm>
          <a:prstGeom prst="rect">
            <a:avLst/>
          </a:prstGeom>
        </p:spPr>
        <p:txBody>
          <a:bodyPr wrap="none">
            <a:spAutoFit/>
          </a:bodyPr>
          <a:lstStyle/>
          <a:p>
            <a:pPr algn="ctr" defTabSz="457200"/>
            <a:r>
              <a:rPr lang="en-US" sz="2400" b="1" u="sng" dirty="0">
                <a:solidFill>
                  <a:srgbClr val="002060"/>
                </a:solidFill>
                <a:latin typeface="Trebuchet MS" panose="020B0603020202020204"/>
              </a:rPr>
              <a:t>Water Testing</a:t>
            </a:r>
          </a:p>
        </p:txBody>
      </p:sp>
      <p:sp>
        <p:nvSpPr>
          <p:cNvPr id="7" name="Rectangle 6">
            <a:extLst>
              <a:ext uri="{FF2B5EF4-FFF2-40B4-BE49-F238E27FC236}">
                <a16:creationId xmlns:a16="http://schemas.microsoft.com/office/drawing/2014/main" xmlns="" id="{D574B14B-6F51-400D-A155-4C784787AE10}"/>
              </a:ext>
            </a:extLst>
          </p:cNvPr>
          <p:cNvSpPr/>
          <p:nvPr/>
        </p:nvSpPr>
        <p:spPr>
          <a:xfrm>
            <a:off x="2438400" y="2743201"/>
            <a:ext cx="6553200" cy="4025717"/>
          </a:xfrm>
          <a:prstGeom prst="rect">
            <a:avLst/>
          </a:prstGeom>
        </p:spPr>
        <p:txBody>
          <a:bodyPr wrap="square">
            <a:spAutoFit/>
          </a:bodyPr>
          <a:lstStyle/>
          <a:p>
            <a:pPr defTabSz="457200">
              <a:lnSpc>
                <a:spcPct val="90000"/>
              </a:lnSpc>
            </a:pPr>
            <a:r>
              <a:rPr lang="en-US" altLang="en-US" b="1" dirty="0">
                <a:solidFill>
                  <a:prstClr val="black"/>
                </a:solidFill>
                <a:latin typeface="Trebuchet MS" panose="020B0603020202020204"/>
              </a:rPr>
              <a:t>Water systems- </a:t>
            </a:r>
          </a:p>
          <a:p>
            <a:pPr defTabSz="457200">
              <a:lnSpc>
                <a:spcPct val="90000"/>
              </a:lnSpc>
            </a:pPr>
            <a:endParaRPr lang="en-US" altLang="en-US" b="1" dirty="0">
              <a:solidFill>
                <a:prstClr val="black"/>
              </a:solidFill>
              <a:latin typeface="Trebuchet MS" panose="020B0603020202020204"/>
            </a:endParaRPr>
          </a:p>
          <a:p>
            <a:pPr defTabSz="457200">
              <a:lnSpc>
                <a:spcPct val="90000"/>
              </a:lnSpc>
            </a:pPr>
            <a:r>
              <a:rPr lang="en-US" altLang="en-US" b="1" dirty="0">
                <a:solidFill>
                  <a:prstClr val="black"/>
                </a:solidFill>
                <a:latin typeface="Trebuchet MS" panose="020B0603020202020204"/>
              </a:rPr>
              <a:t>Nassau County Department of Health- </a:t>
            </a:r>
          </a:p>
          <a:p>
            <a:pPr defTabSz="457200">
              <a:lnSpc>
                <a:spcPct val="90000"/>
              </a:lnSpc>
            </a:pPr>
            <a:endParaRPr lang="en-US" altLang="en-US" b="1" dirty="0">
              <a:solidFill>
                <a:prstClr val="black"/>
              </a:solidFill>
              <a:latin typeface="Trebuchet MS" panose="020B0603020202020204"/>
            </a:endParaRPr>
          </a:p>
          <a:p>
            <a:pPr defTabSz="457200">
              <a:lnSpc>
                <a:spcPct val="90000"/>
              </a:lnSpc>
            </a:pPr>
            <a:r>
              <a:rPr lang="en-US" altLang="en-US" b="1" dirty="0">
                <a:solidFill>
                  <a:prstClr val="black"/>
                </a:solidFill>
                <a:latin typeface="Trebuchet MS" panose="020B0603020202020204"/>
              </a:rPr>
              <a:t>Over 150 different contaminants monitored-</a:t>
            </a:r>
          </a:p>
          <a:p>
            <a:pPr defTabSz="457200">
              <a:lnSpc>
                <a:spcPct val="90000"/>
              </a:lnSpc>
            </a:pPr>
            <a:endParaRPr lang="en-US" altLang="en-US" b="1" dirty="0">
              <a:solidFill>
                <a:prstClr val="black"/>
              </a:solidFill>
              <a:latin typeface="Trebuchet MS" panose="020B0603020202020204"/>
            </a:endParaRPr>
          </a:p>
          <a:p>
            <a:pPr defTabSz="457200">
              <a:lnSpc>
                <a:spcPct val="90000"/>
              </a:lnSpc>
            </a:pPr>
            <a:r>
              <a:rPr lang="en-US" altLang="en-US" b="1" dirty="0">
                <a:solidFill>
                  <a:prstClr val="black"/>
                </a:solidFill>
                <a:latin typeface="Trebuchet MS" panose="020B0603020202020204"/>
              </a:rPr>
              <a:t>Monitoring frequencies vary- </a:t>
            </a:r>
          </a:p>
          <a:p>
            <a:pPr defTabSz="457200">
              <a:defRPr/>
            </a:pPr>
            <a:endParaRPr lang="en-US" b="1" dirty="0">
              <a:solidFill>
                <a:prstClr val="black"/>
              </a:solidFill>
              <a:latin typeface="Trebuchet MS" panose="020B0603020202020204"/>
            </a:endParaRPr>
          </a:p>
          <a:p>
            <a:pPr defTabSz="457200">
              <a:defRPr/>
            </a:pPr>
            <a:r>
              <a:rPr lang="en-US" b="1" dirty="0">
                <a:solidFill>
                  <a:prstClr val="black"/>
                </a:solidFill>
                <a:latin typeface="Trebuchet MS" panose="020B0603020202020204"/>
              </a:rPr>
              <a:t>Annual Water Quality Reports-</a:t>
            </a:r>
          </a:p>
          <a:p>
            <a:pPr defTabSz="457200">
              <a:defRPr/>
            </a:pPr>
            <a:endParaRPr lang="en-US" b="1" dirty="0">
              <a:solidFill>
                <a:prstClr val="black"/>
              </a:solidFill>
              <a:latin typeface="Trebuchet MS" panose="020B0603020202020204"/>
            </a:endParaRPr>
          </a:p>
          <a:p>
            <a:pPr defTabSz="457200">
              <a:defRPr/>
            </a:pPr>
            <a:r>
              <a:rPr lang="en-US" b="1" dirty="0">
                <a:solidFill>
                  <a:prstClr val="black"/>
                </a:solidFill>
                <a:latin typeface="Trebuchet MS" panose="020B0603020202020204"/>
              </a:rPr>
              <a:t>The Health Dept. and water systems review all monitoring results to make sure that the water is safe. The Hicksville Water District has been meeting all of their sampling requirements and providing water that is safe to drink. </a:t>
            </a:r>
          </a:p>
          <a:p>
            <a:pPr defTabSz="457200">
              <a:lnSpc>
                <a:spcPct val="90000"/>
              </a:lnSpc>
            </a:pPr>
            <a:endParaRPr lang="en-US" altLang="en-US" b="1" dirty="0">
              <a:solidFill>
                <a:prstClr val="black"/>
              </a:solidFill>
              <a:latin typeface="Trebuchet MS" panose="020B0603020202020204"/>
            </a:endParaRPr>
          </a:p>
        </p:txBody>
      </p:sp>
    </p:spTree>
    <p:extLst>
      <p:ext uri="{BB962C8B-B14F-4D97-AF65-F5344CB8AC3E}">
        <p14:creationId xmlns:p14="http://schemas.microsoft.com/office/powerpoint/2010/main" val="7764114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6DA52C4-542F-49C4-9987-A54CCAE3AE55}"/>
              </a:ext>
            </a:extLst>
          </p:cNvPr>
          <p:cNvSpPr>
            <a:spLocks noGrp="1"/>
          </p:cNvSpPr>
          <p:nvPr>
            <p:ph type="title"/>
          </p:nvPr>
        </p:nvSpPr>
        <p:spPr>
          <a:xfrm>
            <a:off x="2133600" y="304800"/>
            <a:ext cx="6347713" cy="2057400"/>
          </a:xfrm>
        </p:spPr>
        <p:txBody>
          <a:bodyPr>
            <a:normAutofit/>
          </a:bodyPr>
          <a:lstStyle/>
          <a:p>
            <a:pPr algn="ctr"/>
            <a:r>
              <a:rPr lang="en-US" u="sng" dirty="0">
                <a:solidFill>
                  <a:srgbClr val="002060"/>
                </a:solidFill>
              </a:rPr>
              <a:t>How are New Contaminants Identified?</a:t>
            </a:r>
            <a:br>
              <a:rPr lang="en-US" u="sng" dirty="0">
                <a:solidFill>
                  <a:srgbClr val="002060"/>
                </a:solidFill>
              </a:rPr>
            </a:br>
            <a:endParaRPr lang="en-US" sz="2000" u="sng" dirty="0">
              <a:solidFill>
                <a:srgbClr val="002060"/>
              </a:solidFill>
            </a:endParaRPr>
          </a:p>
        </p:txBody>
      </p:sp>
      <p:sp>
        <p:nvSpPr>
          <p:cNvPr id="3" name="Content Placeholder 2">
            <a:extLst>
              <a:ext uri="{FF2B5EF4-FFF2-40B4-BE49-F238E27FC236}">
                <a16:creationId xmlns:a16="http://schemas.microsoft.com/office/drawing/2014/main" xmlns="" id="{FD597565-41A7-4108-8E83-D34804C40591}"/>
              </a:ext>
            </a:extLst>
          </p:cNvPr>
          <p:cNvSpPr>
            <a:spLocks noGrp="1"/>
          </p:cNvSpPr>
          <p:nvPr>
            <p:ph idx="1"/>
          </p:nvPr>
        </p:nvSpPr>
        <p:spPr>
          <a:xfrm>
            <a:off x="1676400" y="1752600"/>
            <a:ext cx="8229600" cy="5105400"/>
          </a:xfrm>
        </p:spPr>
        <p:txBody>
          <a:bodyPr>
            <a:normAutofit/>
          </a:bodyPr>
          <a:lstStyle/>
          <a:p>
            <a:r>
              <a:rPr lang="en-US" sz="2600" dirty="0">
                <a:solidFill>
                  <a:schemeClr val="tx1"/>
                </a:solidFill>
              </a:rPr>
              <a:t>EPA Unregulated Contaminant Monitoring Rule (UCMR)- </a:t>
            </a:r>
          </a:p>
          <a:p>
            <a:pPr marL="0" indent="0">
              <a:buNone/>
            </a:pPr>
            <a:r>
              <a:rPr lang="en-US" sz="2400" dirty="0">
                <a:solidFill>
                  <a:schemeClr val="tx1"/>
                </a:solidFill>
              </a:rPr>
              <a:t>	</a:t>
            </a:r>
            <a:r>
              <a:rPr lang="en-US" sz="2400" dirty="0">
                <a:solidFill>
                  <a:srgbClr val="0070C0"/>
                </a:solidFill>
              </a:rPr>
              <a:t>Water systems over 10,000 in population,</a:t>
            </a:r>
          </a:p>
          <a:p>
            <a:pPr marL="0" indent="0">
              <a:buNone/>
            </a:pPr>
            <a:r>
              <a:rPr lang="en-US" sz="2400" dirty="0">
                <a:solidFill>
                  <a:srgbClr val="0070C0"/>
                </a:solidFill>
              </a:rPr>
              <a:t>	Every 5 years.</a:t>
            </a:r>
          </a:p>
          <a:p>
            <a:r>
              <a:rPr lang="en-US" sz="2600" dirty="0">
                <a:solidFill>
                  <a:schemeClr val="tx1"/>
                </a:solidFill>
              </a:rPr>
              <a:t>UCMR 3- 2013-2015</a:t>
            </a:r>
          </a:p>
          <a:p>
            <a:pPr marL="0" indent="0">
              <a:buNone/>
            </a:pPr>
            <a:r>
              <a:rPr lang="en-US" sz="2400" dirty="0">
                <a:solidFill>
                  <a:schemeClr val="tx1"/>
                </a:solidFill>
              </a:rPr>
              <a:t>	</a:t>
            </a:r>
            <a:r>
              <a:rPr lang="en-US" sz="2400" dirty="0">
                <a:solidFill>
                  <a:srgbClr val="0070C0"/>
                </a:solidFill>
              </a:rPr>
              <a:t>30 new contaminant candidates tested. Included 1,4 	Dioxane, PFOA/PFOS</a:t>
            </a:r>
          </a:p>
          <a:p>
            <a:pPr marL="0" indent="0">
              <a:buNone/>
            </a:pPr>
            <a:r>
              <a:rPr lang="en-US" sz="2400" dirty="0">
                <a:solidFill>
                  <a:srgbClr val="0070C0"/>
                </a:solidFill>
              </a:rPr>
              <a:t>	</a:t>
            </a:r>
            <a:endParaRPr lang="en-US" dirty="0">
              <a:highlight>
                <a:srgbClr val="FFFF00"/>
              </a:highlight>
            </a:endParaRPr>
          </a:p>
          <a:p>
            <a:endParaRPr lang="en-US" dirty="0"/>
          </a:p>
        </p:txBody>
      </p:sp>
      <p:sp>
        <p:nvSpPr>
          <p:cNvPr id="4" name="Slide Number Placeholder 3">
            <a:extLst>
              <a:ext uri="{FF2B5EF4-FFF2-40B4-BE49-F238E27FC236}">
                <a16:creationId xmlns:a16="http://schemas.microsoft.com/office/drawing/2014/main" xmlns="" id="{5A8AC4CE-F5BD-419E-8EB4-10DBD4AC9C12}"/>
              </a:ext>
            </a:extLst>
          </p:cNvPr>
          <p:cNvSpPr>
            <a:spLocks noGrp="1"/>
          </p:cNvSpPr>
          <p:nvPr>
            <p:ph type="sldNum" sz="quarter" idx="12"/>
          </p:nvPr>
        </p:nvSpPr>
        <p:spPr/>
        <p:txBody>
          <a:bodyPr/>
          <a:lstStyle/>
          <a:p>
            <a:pPr defTabSz="457200"/>
            <a:fld id="{C649D8B3-E72A-4453-905A-F25F74EB5E04}" type="slidenum">
              <a:rPr lang="en-US" altLang="en-US">
                <a:solidFill>
                  <a:srgbClr val="5FCBEF"/>
                </a:solidFill>
                <a:latin typeface="Trebuchet MS" panose="020B0603020202020204"/>
              </a:rPr>
              <a:pPr defTabSz="457200"/>
              <a:t>11</a:t>
            </a:fld>
            <a:endParaRPr lang="en-US" altLang="en-US">
              <a:solidFill>
                <a:srgbClr val="5FCBEF"/>
              </a:solidFill>
              <a:latin typeface="Trebuchet MS" panose="020B0603020202020204"/>
            </a:endParaRPr>
          </a:p>
        </p:txBody>
      </p:sp>
    </p:spTree>
    <p:extLst>
      <p:ext uri="{BB962C8B-B14F-4D97-AF65-F5344CB8AC3E}">
        <p14:creationId xmlns:p14="http://schemas.microsoft.com/office/powerpoint/2010/main" val="1016240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B0C8EF6-163C-43E5-8B99-414E17DFA4E3}"/>
              </a:ext>
            </a:extLst>
          </p:cNvPr>
          <p:cNvSpPr>
            <a:spLocks noGrp="1"/>
          </p:cNvSpPr>
          <p:nvPr>
            <p:ph type="title"/>
          </p:nvPr>
        </p:nvSpPr>
        <p:spPr/>
        <p:txBody>
          <a:bodyPr/>
          <a:lstStyle/>
          <a:p>
            <a:r>
              <a:rPr lang="en-US" u="sng" dirty="0">
                <a:solidFill>
                  <a:srgbClr val="002060"/>
                </a:solidFill>
              </a:rPr>
              <a:t>1,4 Dioxane and PFOA/PFOS</a:t>
            </a:r>
          </a:p>
        </p:txBody>
      </p:sp>
      <p:sp>
        <p:nvSpPr>
          <p:cNvPr id="3" name="Content Placeholder 2">
            <a:extLst>
              <a:ext uri="{FF2B5EF4-FFF2-40B4-BE49-F238E27FC236}">
                <a16:creationId xmlns:a16="http://schemas.microsoft.com/office/drawing/2014/main" xmlns="" id="{94856A7F-99F2-4907-B9EB-426B693E8B4E}"/>
              </a:ext>
            </a:extLst>
          </p:cNvPr>
          <p:cNvSpPr>
            <a:spLocks noGrp="1"/>
          </p:cNvSpPr>
          <p:nvPr>
            <p:ph idx="1"/>
          </p:nvPr>
        </p:nvSpPr>
        <p:spPr>
          <a:xfrm>
            <a:off x="1828800" y="1676401"/>
            <a:ext cx="7467600" cy="4800599"/>
          </a:xfrm>
        </p:spPr>
        <p:txBody>
          <a:bodyPr>
            <a:normAutofit/>
          </a:bodyPr>
          <a:lstStyle/>
          <a:p>
            <a:r>
              <a:rPr lang="en-US" sz="2400" dirty="0">
                <a:solidFill>
                  <a:schemeClr val="tx1"/>
                </a:solidFill>
              </a:rPr>
              <a:t>July 2019: NYSDOH proposed new MCLs</a:t>
            </a:r>
            <a:r>
              <a:rPr lang="en-US" sz="2400" dirty="0">
                <a:solidFill>
                  <a:srgbClr val="0070C0"/>
                </a:solidFill>
              </a:rPr>
              <a:t> </a:t>
            </a:r>
          </a:p>
          <a:p>
            <a:r>
              <a:rPr lang="en-US" sz="2400" dirty="0">
                <a:solidFill>
                  <a:schemeClr val="tx1"/>
                </a:solidFill>
              </a:rPr>
              <a:t>1 ppb—1,4 Dioxane</a:t>
            </a:r>
          </a:p>
          <a:p>
            <a:r>
              <a:rPr lang="en-US" sz="2400" dirty="0">
                <a:solidFill>
                  <a:schemeClr val="tx1"/>
                </a:solidFill>
              </a:rPr>
              <a:t>10 ppt—PFOA/PFOS </a:t>
            </a:r>
            <a:r>
              <a:rPr lang="en-US" sz="2400" dirty="0">
                <a:solidFill>
                  <a:srgbClr val="0070C0"/>
                </a:solidFill>
              </a:rPr>
              <a:t>(perfluorooctanoic acid and </a:t>
            </a:r>
            <a:r>
              <a:rPr lang="en-US" sz="2400" dirty="0" err="1">
                <a:solidFill>
                  <a:srgbClr val="0070C0"/>
                </a:solidFill>
              </a:rPr>
              <a:t>perfluorooctanesulfonic</a:t>
            </a:r>
            <a:r>
              <a:rPr lang="en-US" sz="2400" dirty="0">
                <a:solidFill>
                  <a:srgbClr val="0070C0"/>
                </a:solidFill>
              </a:rPr>
              <a:t> acid )</a:t>
            </a:r>
          </a:p>
          <a:p>
            <a:r>
              <a:rPr lang="en-US" sz="2400" dirty="0">
                <a:solidFill>
                  <a:schemeClr val="tx1"/>
                </a:solidFill>
              </a:rPr>
              <a:t>August 26, 2020: NYSDOH implements new MCLs</a:t>
            </a:r>
          </a:p>
          <a:p>
            <a:r>
              <a:rPr lang="en-US" sz="2400" dirty="0">
                <a:solidFill>
                  <a:schemeClr val="tx1"/>
                </a:solidFill>
              </a:rPr>
              <a:t>New York is the first State with MCL for 1,4-dioxane.</a:t>
            </a:r>
          </a:p>
          <a:p>
            <a:r>
              <a:rPr lang="en-US" sz="2400" dirty="0">
                <a:solidFill>
                  <a:schemeClr val="tx1"/>
                </a:solidFill>
              </a:rPr>
              <a:t>MCLs are set at low levels well below those that have immediate health effects. They are based on  increasing protection over a </a:t>
            </a:r>
            <a:r>
              <a:rPr lang="en-US" sz="2400" b="1" u="sng" dirty="0">
                <a:solidFill>
                  <a:schemeClr val="tx1"/>
                </a:solidFill>
              </a:rPr>
              <a:t>lifetime</a:t>
            </a:r>
            <a:r>
              <a:rPr lang="en-US" sz="2400" dirty="0">
                <a:solidFill>
                  <a:schemeClr val="tx1"/>
                </a:solidFill>
              </a:rPr>
              <a:t> of exposure to make the drinking water even safer.</a:t>
            </a:r>
            <a:endParaRPr lang="en-US" sz="2400" dirty="0">
              <a:solidFill>
                <a:srgbClr val="0070C0"/>
              </a:solidFill>
            </a:endParaRPr>
          </a:p>
        </p:txBody>
      </p:sp>
      <p:sp>
        <p:nvSpPr>
          <p:cNvPr id="4" name="Slide Number Placeholder 3">
            <a:extLst>
              <a:ext uri="{FF2B5EF4-FFF2-40B4-BE49-F238E27FC236}">
                <a16:creationId xmlns:a16="http://schemas.microsoft.com/office/drawing/2014/main" xmlns="" id="{657B0757-D971-431A-A3AA-4C47715D894D}"/>
              </a:ext>
            </a:extLst>
          </p:cNvPr>
          <p:cNvSpPr>
            <a:spLocks noGrp="1"/>
          </p:cNvSpPr>
          <p:nvPr>
            <p:ph type="sldNum" sz="quarter" idx="12"/>
          </p:nvPr>
        </p:nvSpPr>
        <p:spPr/>
        <p:txBody>
          <a:bodyPr/>
          <a:lstStyle/>
          <a:p>
            <a:pPr defTabSz="457200"/>
            <a:fld id="{C649D8B3-E72A-4453-905A-F25F74EB5E04}" type="slidenum">
              <a:rPr lang="en-US" altLang="en-US">
                <a:solidFill>
                  <a:srgbClr val="5FCBEF"/>
                </a:solidFill>
                <a:latin typeface="Trebuchet MS" panose="020B0603020202020204"/>
              </a:rPr>
              <a:pPr defTabSz="457200"/>
              <a:t>12</a:t>
            </a:fld>
            <a:endParaRPr lang="en-US" altLang="en-US">
              <a:solidFill>
                <a:srgbClr val="5FCBEF"/>
              </a:solidFill>
              <a:latin typeface="Trebuchet MS" panose="020B0603020202020204"/>
            </a:endParaRPr>
          </a:p>
        </p:txBody>
      </p:sp>
    </p:spTree>
    <p:extLst>
      <p:ext uri="{BB962C8B-B14F-4D97-AF65-F5344CB8AC3E}">
        <p14:creationId xmlns:p14="http://schemas.microsoft.com/office/powerpoint/2010/main" val="31983411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C5D1F46-5BC7-44BD-A3A0-B83CBF1CA0F8}"/>
              </a:ext>
            </a:extLst>
          </p:cNvPr>
          <p:cNvSpPr>
            <a:spLocks noGrp="1"/>
          </p:cNvSpPr>
          <p:nvPr>
            <p:ph type="title"/>
          </p:nvPr>
        </p:nvSpPr>
        <p:spPr>
          <a:xfrm>
            <a:off x="2057400" y="304800"/>
            <a:ext cx="7037388" cy="1143000"/>
          </a:xfrm>
        </p:spPr>
        <p:txBody>
          <a:bodyPr/>
          <a:lstStyle/>
          <a:p>
            <a:r>
              <a:rPr lang="en-US" u="sng" dirty="0">
                <a:solidFill>
                  <a:srgbClr val="002060"/>
                </a:solidFill>
              </a:rPr>
              <a:t>Nassau County Wells Impacted</a:t>
            </a:r>
          </a:p>
        </p:txBody>
      </p:sp>
      <p:sp>
        <p:nvSpPr>
          <p:cNvPr id="3" name="Content Placeholder 2">
            <a:extLst>
              <a:ext uri="{FF2B5EF4-FFF2-40B4-BE49-F238E27FC236}">
                <a16:creationId xmlns:a16="http://schemas.microsoft.com/office/drawing/2014/main" xmlns="" id="{F20D0804-46C4-4BD9-BC28-A501F2BF37C2}"/>
              </a:ext>
            </a:extLst>
          </p:cNvPr>
          <p:cNvSpPr>
            <a:spLocks noGrp="1"/>
          </p:cNvSpPr>
          <p:nvPr>
            <p:ph idx="1"/>
          </p:nvPr>
        </p:nvSpPr>
        <p:spPr>
          <a:xfrm>
            <a:off x="1828800" y="1219200"/>
            <a:ext cx="8001000" cy="5638800"/>
          </a:xfrm>
        </p:spPr>
        <p:txBody>
          <a:bodyPr>
            <a:normAutofit/>
          </a:bodyPr>
          <a:lstStyle/>
          <a:p>
            <a:r>
              <a:rPr lang="en-US" sz="2400" dirty="0">
                <a:solidFill>
                  <a:schemeClr val="tx1"/>
                </a:solidFill>
              </a:rPr>
              <a:t>85 wells have 1,4 Dioxane </a:t>
            </a:r>
            <a:r>
              <a:rPr lang="en-US" sz="2400" u="sng" dirty="0">
                <a:solidFill>
                  <a:schemeClr val="tx1"/>
                </a:solidFill>
              </a:rPr>
              <a:t>&gt;</a:t>
            </a:r>
            <a:r>
              <a:rPr lang="en-US" sz="2400" dirty="0">
                <a:solidFill>
                  <a:schemeClr val="tx1"/>
                </a:solidFill>
              </a:rPr>
              <a:t>1.0 ppb </a:t>
            </a:r>
          </a:p>
          <a:p>
            <a:r>
              <a:rPr lang="en-US" sz="2400" dirty="0">
                <a:solidFill>
                  <a:schemeClr val="tx1"/>
                </a:solidFill>
              </a:rPr>
              <a:t>38 wells have PFOA/PFOS </a:t>
            </a:r>
            <a:r>
              <a:rPr lang="en-US" sz="2400" u="sng" dirty="0">
                <a:solidFill>
                  <a:schemeClr val="tx1"/>
                </a:solidFill>
              </a:rPr>
              <a:t>&gt;</a:t>
            </a:r>
            <a:r>
              <a:rPr lang="en-US" sz="2400" dirty="0">
                <a:solidFill>
                  <a:schemeClr val="tx1"/>
                </a:solidFill>
              </a:rPr>
              <a:t>10.0 ppt</a:t>
            </a:r>
          </a:p>
          <a:p>
            <a:r>
              <a:rPr lang="en-US" sz="2400" dirty="0">
                <a:solidFill>
                  <a:schemeClr val="tx1"/>
                </a:solidFill>
              </a:rPr>
              <a:t>24 of the 46 water systems require immediate action to meet the new compliance deadlines.</a:t>
            </a:r>
          </a:p>
          <a:p>
            <a:r>
              <a:rPr lang="en-US" sz="2400" dirty="0">
                <a:solidFill>
                  <a:schemeClr val="tx1"/>
                </a:solidFill>
              </a:rPr>
              <a:t>Typical treatment methods are not effective for 1,4 Dioxane (including home filter units).</a:t>
            </a:r>
          </a:p>
          <a:p>
            <a:r>
              <a:rPr lang="en-US" sz="2400" dirty="0">
                <a:solidFill>
                  <a:schemeClr val="tx1"/>
                </a:solidFill>
              </a:rPr>
              <a:t>Removal of PFOA/PFOS- Carbon Filtration is effective (GAC)</a:t>
            </a:r>
          </a:p>
          <a:p>
            <a:endParaRPr lang="en-US" sz="3000" dirty="0">
              <a:solidFill>
                <a:srgbClr val="0070C0"/>
              </a:solidFill>
            </a:endParaRPr>
          </a:p>
        </p:txBody>
      </p:sp>
      <p:sp>
        <p:nvSpPr>
          <p:cNvPr id="4" name="Slide Number Placeholder 3">
            <a:extLst>
              <a:ext uri="{FF2B5EF4-FFF2-40B4-BE49-F238E27FC236}">
                <a16:creationId xmlns:a16="http://schemas.microsoft.com/office/drawing/2014/main" xmlns="" id="{4A08ECFF-B70A-4A3C-BFE3-207A03264506}"/>
              </a:ext>
            </a:extLst>
          </p:cNvPr>
          <p:cNvSpPr>
            <a:spLocks noGrp="1"/>
          </p:cNvSpPr>
          <p:nvPr>
            <p:ph type="sldNum" sz="quarter" idx="12"/>
          </p:nvPr>
        </p:nvSpPr>
        <p:spPr/>
        <p:txBody>
          <a:bodyPr/>
          <a:lstStyle/>
          <a:p>
            <a:pPr defTabSz="457200"/>
            <a:fld id="{C649D8B3-E72A-4453-905A-F25F74EB5E04}" type="slidenum">
              <a:rPr lang="en-US" altLang="en-US">
                <a:solidFill>
                  <a:srgbClr val="5FCBEF"/>
                </a:solidFill>
                <a:latin typeface="Trebuchet MS" panose="020B0603020202020204"/>
              </a:rPr>
              <a:pPr defTabSz="457200"/>
              <a:t>13</a:t>
            </a:fld>
            <a:endParaRPr lang="en-US" altLang="en-US">
              <a:solidFill>
                <a:srgbClr val="5FCBEF"/>
              </a:solidFill>
              <a:latin typeface="Trebuchet MS" panose="020B0603020202020204"/>
            </a:endParaRPr>
          </a:p>
        </p:txBody>
      </p:sp>
    </p:spTree>
    <p:extLst>
      <p:ext uri="{BB962C8B-B14F-4D97-AF65-F5344CB8AC3E}">
        <p14:creationId xmlns:p14="http://schemas.microsoft.com/office/powerpoint/2010/main" val="42664295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57BB7C8-378C-4BDC-98D4-AEE10C274AB7}"/>
              </a:ext>
            </a:extLst>
          </p:cNvPr>
          <p:cNvSpPr>
            <a:spLocks noGrp="1"/>
          </p:cNvSpPr>
          <p:nvPr>
            <p:ph type="title"/>
          </p:nvPr>
        </p:nvSpPr>
        <p:spPr>
          <a:xfrm>
            <a:off x="2133600" y="474665"/>
            <a:ext cx="6347713" cy="1320800"/>
          </a:xfrm>
        </p:spPr>
        <p:txBody>
          <a:bodyPr/>
          <a:lstStyle/>
          <a:p>
            <a:r>
              <a:rPr lang="en-US" u="sng" dirty="0">
                <a:solidFill>
                  <a:srgbClr val="002060"/>
                </a:solidFill>
              </a:rPr>
              <a:t>Advanced Water Treatment</a:t>
            </a:r>
          </a:p>
        </p:txBody>
      </p:sp>
      <p:sp>
        <p:nvSpPr>
          <p:cNvPr id="3" name="Content Placeholder 2">
            <a:extLst>
              <a:ext uri="{FF2B5EF4-FFF2-40B4-BE49-F238E27FC236}">
                <a16:creationId xmlns:a16="http://schemas.microsoft.com/office/drawing/2014/main" xmlns="" id="{F29A8DBB-44A5-4A7F-AAD0-2D7EDE2F5CB3}"/>
              </a:ext>
            </a:extLst>
          </p:cNvPr>
          <p:cNvSpPr>
            <a:spLocks noGrp="1"/>
          </p:cNvSpPr>
          <p:nvPr>
            <p:ph idx="1"/>
          </p:nvPr>
        </p:nvSpPr>
        <p:spPr>
          <a:xfrm>
            <a:off x="2133599" y="1524000"/>
            <a:ext cx="6347714" cy="4882488"/>
          </a:xfrm>
        </p:spPr>
        <p:txBody>
          <a:bodyPr>
            <a:normAutofit/>
          </a:bodyPr>
          <a:lstStyle/>
          <a:p>
            <a:pPr>
              <a:buFont typeface="Wingdings" panose="05000000000000000000" pitchFamily="2" charset="2"/>
              <a:buChar char="Ø"/>
            </a:pPr>
            <a:r>
              <a:rPr lang="en-US" sz="2800" dirty="0">
                <a:solidFill>
                  <a:schemeClr val="tx1"/>
                </a:solidFill>
              </a:rPr>
              <a:t>1,4 Dioxane</a:t>
            </a:r>
            <a:r>
              <a:rPr lang="en-US" sz="2800" dirty="0"/>
              <a:t>—</a:t>
            </a:r>
          </a:p>
          <a:p>
            <a:pPr marL="0" indent="0">
              <a:buNone/>
            </a:pPr>
            <a:r>
              <a:rPr lang="en-US" sz="2800" dirty="0">
                <a:solidFill>
                  <a:srgbClr val="0070C0"/>
                </a:solidFill>
              </a:rPr>
              <a:t>	Advance Oxidation Process (AOP)</a:t>
            </a:r>
          </a:p>
          <a:p>
            <a:pPr>
              <a:buFont typeface="Wingdings" panose="05000000000000000000" pitchFamily="2" charset="2"/>
              <a:buChar char="Ø"/>
            </a:pPr>
            <a:r>
              <a:rPr lang="en-US" sz="2800" dirty="0">
                <a:solidFill>
                  <a:schemeClr val="tx1"/>
                </a:solidFill>
              </a:rPr>
              <a:t>PFOA/PFOS- </a:t>
            </a:r>
            <a:r>
              <a:rPr lang="en-US" sz="2800" dirty="0">
                <a:solidFill>
                  <a:srgbClr val="0070C0"/>
                </a:solidFill>
              </a:rPr>
              <a:t>Removed by GAC Filters</a:t>
            </a:r>
          </a:p>
          <a:p>
            <a:pPr>
              <a:buFont typeface="Wingdings" panose="05000000000000000000" pitchFamily="2" charset="2"/>
              <a:buChar char="Ø"/>
            </a:pPr>
            <a:endParaRPr lang="en-US" sz="2000" dirty="0">
              <a:solidFill>
                <a:srgbClr val="0070C0"/>
              </a:solidFill>
            </a:endParaRPr>
          </a:p>
          <a:p>
            <a:pPr>
              <a:buFont typeface="Wingdings" panose="05000000000000000000" pitchFamily="2" charset="2"/>
              <a:buChar char="Ø"/>
            </a:pPr>
            <a:r>
              <a:rPr lang="en-US" sz="2000" dirty="0">
                <a:solidFill>
                  <a:schemeClr val="tx1"/>
                </a:solidFill>
              </a:rPr>
              <a:t>NCDH Engineers are working closely with NYSDOH officials and Nassau County water systems in a partnership to process plan reviews and approvals for construction of new treatment plants in a timely manor to come into compliance with the new regulations and provide safer drinking water. </a:t>
            </a:r>
          </a:p>
          <a:p>
            <a:pPr>
              <a:buFont typeface="Wingdings" panose="05000000000000000000" pitchFamily="2" charset="2"/>
              <a:buChar char="Ø"/>
            </a:pPr>
            <a:endParaRPr lang="en-US" sz="2800" dirty="0">
              <a:solidFill>
                <a:srgbClr val="0070C0"/>
              </a:solidFill>
            </a:endParaRPr>
          </a:p>
        </p:txBody>
      </p:sp>
      <p:sp>
        <p:nvSpPr>
          <p:cNvPr id="4" name="Slide Number Placeholder 3">
            <a:extLst>
              <a:ext uri="{FF2B5EF4-FFF2-40B4-BE49-F238E27FC236}">
                <a16:creationId xmlns:a16="http://schemas.microsoft.com/office/drawing/2014/main" xmlns="" id="{ED207A37-9A32-46E2-9A59-355C427ACB06}"/>
              </a:ext>
            </a:extLst>
          </p:cNvPr>
          <p:cNvSpPr>
            <a:spLocks noGrp="1"/>
          </p:cNvSpPr>
          <p:nvPr>
            <p:ph type="sldNum" sz="quarter" idx="12"/>
          </p:nvPr>
        </p:nvSpPr>
        <p:spPr/>
        <p:txBody>
          <a:bodyPr/>
          <a:lstStyle/>
          <a:p>
            <a:pPr defTabSz="457200"/>
            <a:fld id="{C649D8B3-E72A-4453-905A-F25F74EB5E04}" type="slidenum">
              <a:rPr lang="en-US" altLang="en-US">
                <a:solidFill>
                  <a:srgbClr val="5FCBEF"/>
                </a:solidFill>
                <a:latin typeface="Trebuchet MS" panose="020B0603020202020204"/>
              </a:rPr>
              <a:pPr defTabSz="457200"/>
              <a:t>14</a:t>
            </a:fld>
            <a:endParaRPr lang="en-US" altLang="en-US">
              <a:solidFill>
                <a:srgbClr val="5FCBEF"/>
              </a:solidFill>
              <a:latin typeface="Trebuchet MS" panose="020B0603020202020204"/>
            </a:endParaRPr>
          </a:p>
        </p:txBody>
      </p:sp>
    </p:spTree>
    <p:extLst>
      <p:ext uri="{BB962C8B-B14F-4D97-AF65-F5344CB8AC3E}">
        <p14:creationId xmlns:p14="http://schemas.microsoft.com/office/powerpoint/2010/main" val="7591348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2">
            <a:extLst>
              <a:ext uri="{FF2B5EF4-FFF2-40B4-BE49-F238E27FC236}">
                <a16:creationId xmlns:a16="http://schemas.microsoft.com/office/drawing/2014/main" xmlns="" id="{3BAEF61D-3E5B-4B94-968A-1A7BFEA8C0A7}"/>
              </a:ext>
            </a:extLst>
          </p:cNvPr>
          <p:cNvSpPr>
            <a:spLocks noGrp="1" noChangeArrowheads="1"/>
          </p:cNvSpPr>
          <p:nvPr>
            <p:ph type="title"/>
          </p:nvPr>
        </p:nvSpPr>
        <p:spPr>
          <a:xfrm>
            <a:off x="2590800" y="304800"/>
            <a:ext cx="7772400" cy="762000"/>
          </a:xfrm>
        </p:spPr>
        <p:txBody>
          <a:bodyPr/>
          <a:lstStyle/>
          <a:p>
            <a:pPr eaLnBrk="1" hangingPunct="1"/>
            <a:r>
              <a:rPr lang="en-US" altLang="en-US" dirty="0">
                <a:solidFill>
                  <a:srgbClr val="0070C0"/>
                </a:solidFill>
              </a:rPr>
              <a:t>ULTIMATE GOAL</a:t>
            </a:r>
          </a:p>
        </p:txBody>
      </p:sp>
      <p:sp>
        <p:nvSpPr>
          <p:cNvPr id="99331" name="Rectangle 3">
            <a:extLst>
              <a:ext uri="{FF2B5EF4-FFF2-40B4-BE49-F238E27FC236}">
                <a16:creationId xmlns:a16="http://schemas.microsoft.com/office/drawing/2014/main" xmlns="" id="{3074EF61-F613-445F-8B3D-69BC176B8DA0}"/>
              </a:ext>
            </a:extLst>
          </p:cNvPr>
          <p:cNvSpPr>
            <a:spLocks noGrp="1" noChangeArrowheads="1"/>
          </p:cNvSpPr>
          <p:nvPr>
            <p:ph idx="1"/>
          </p:nvPr>
        </p:nvSpPr>
        <p:spPr>
          <a:xfrm>
            <a:off x="2286000" y="1600200"/>
            <a:ext cx="6400800" cy="2895600"/>
          </a:xfrm>
        </p:spPr>
        <p:txBody>
          <a:bodyPr>
            <a:normAutofit/>
          </a:bodyPr>
          <a:lstStyle/>
          <a:p>
            <a:pPr eaLnBrk="1" hangingPunct="1">
              <a:lnSpc>
                <a:spcPct val="90000"/>
              </a:lnSpc>
              <a:defRPr/>
            </a:pPr>
            <a:endParaRPr lang="en-US" dirty="0"/>
          </a:p>
          <a:p>
            <a:pPr eaLnBrk="1" hangingPunct="1">
              <a:lnSpc>
                <a:spcPct val="90000"/>
              </a:lnSpc>
              <a:defRPr/>
            </a:pPr>
            <a:r>
              <a:rPr lang="en-US" sz="2000" dirty="0"/>
              <a:t>Health Department staff as well as water system operators live, work and drink the water here in Nassau County. Our job is to work together towards the same goal: </a:t>
            </a:r>
          </a:p>
          <a:p>
            <a:pPr marL="0" indent="0">
              <a:lnSpc>
                <a:spcPct val="90000"/>
              </a:lnSpc>
              <a:buNone/>
              <a:defRPr/>
            </a:pPr>
            <a:endParaRPr lang="en-US" sz="2000" dirty="0"/>
          </a:p>
          <a:p>
            <a:pPr>
              <a:lnSpc>
                <a:spcPct val="90000"/>
              </a:lnSpc>
              <a:defRPr/>
            </a:pPr>
            <a:r>
              <a:rPr lang="en-US" sz="2000" b="1" dirty="0">
                <a:solidFill>
                  <a:srgbClr val="0070C0"/>
                </a:solidFill>
              </a:rPr>
              <a:t>Provide Safe, Clean Drinking Water </a:t>
            </a:r>
          </a:p>
          <a:p>
            <a:pPr eaLnBrk="1" hangingPunct="1">
              <a:lnSpc>
                <a:spcPct val="90000"/>
              </a:lnSpc>
              <a:defRPr/>
            </a:pPr>
            <a:endParaRPr lang="en-US" dirty="0"/>
          </a:p>
        </p:txBody>
      </p:sp>
      <p:sp>
        <p:nvSpPr>
          <p:cNvPr id="25602" name="Slide Number Placeholder 5">
            <a:extLst>
              <a:ext uri="{FF2B5EF4-FFF2-40B4-BE49-F238E27FC236}">
                <a16:creationId xmlns:a16="http://schemas.microsoft.com/office/drawing/2014/main" xmlns="" id="{1FB74F3A-5E31-4C2B-9716-4BEDE48995C3}"/>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defTabSz="457200" eaLnBrk="1" hangingPunct="1"/>
            <a:fld id="{EF44BE6B-08F2-4922-82CA-D6EE8A1BCC6B}" type="slidenum">
              <a:rPr lang="en-US" altLang="en-US" sz="1400">
                <a:solidFill>
                  <a:prstClr val="black"/>
                </a:solidFill>
              </a:rPr>
              <a:pPr defTabSz="457200" eaLnBrk="1" hangingPunct="1"/>
              <a:t>15</a:t>
            </a:fld>
            <a:endParaRPr lang="en-US" altLang="en-US" sz="1400">
              <a:solidFill>
                <a:prstClr val="black"/>
              </a:solidFill>
            </a:endParaRPr>
          </a:p>
        </p:txBody>
      </p:sp>
    </p:spTree>
    <p:extLst>
      <p:ext uri="{BB962C8B-B14F-4D97-AF65-F5344CB8AC3E}">
        <p14:creationId xmlns:p14="http://schemas.microsoft.com/office/powerpoint/2010/main" val="2396517963"/>
      </p:ext>
    </p:extLst>
  </p:cSld>
  <p:clrMapOvr>
    <a:masterClrMapping/>
  </p:clrMapOvr>
  <p:transition spd="slow">
    <p:wheel spokes="8"/>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1"/>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05882" y="5922822"/>
            <a:ext cx="764039" cy="778155"/>
          </a:xfrm>
          <a:prstGeom prst="rect">
            <a:avLst/>
          </a:prstGeom>
        </p:spPr>
      </p:pic>
      <p:sp>
        <p:nvSpPr>
          <p:cNvPr id="2" name="Title 1"/>
          <p:cNvSpPr>
            <a:spLocks noGrp="1"/>
          </p:cNvSpPr>
          <p:nvPr>
            <p:ph type="title"/>
          </p:nvPr>
        </p:nvSpPr>
        <p:spPr/>
        <p:txBody>
          <a:bodyPr/>
          <a:lstStyle/>
          <a:p>
            <a:r>
              <a:rPr lang="en-US" dirty="0">
                <a:solidFill>
                  <a:srgbClr val="245693"/>
                </a:solidFill>
                <a:latin typeface="Franklin Gothic Medium" panose="020B0603020102020204" pitchFamily="34" charset="0"/>
              </a:rPr>
              <a:t>Compliance Deferral</a:t>
            </a:r>
          </a:p>
        </p:txBody>
      </p:sp>
      <p:sp>
        <p:nvSpPr>
          <p:cNvPr id="3" name="Content Placeholder 2"/>
          <p:cNvSpPr>
            <a:spLocks noGrp="1"/>
          </p:cNvSpPr>
          <p:nvPr>
            <p:ph idx="1"/>
          </p:nvPr>
        </p:nvSpPr>
        <p:spPr>
          <a:xfrm>
            <a:off x="838200" y="1417257"/>
            <a:ext cx="10515600" cy="5032376"/>
          </a:xfrm>
        </p:spPr>
        <p:txBody>
          <a:bodyPr>
            <a:normAutofit/>
          </a:bodyPr>
          <a:lstStyle/>
          <a:p>
            <a:r>
              <a:rPr lang="en-US" sz="2400" dirty="0">
                <a:solidFill>
                  <a:srgbClr val="07903F"/>
                </a:solidFill>
                <a:latin typeface="Franklin Gothic Book" panose="020B0503020102020204" pitchFamily="34" charset="0"/>
              </a:rPr>
              <a:t>New York State has allowed water providers who have taken action to treat for emerging contaminants up to two additional years to come into compliance with the new regulations</a:t>
            </a:r>
          </a:p>
          <a:p>
            <a:r>
              <a:rPr lang="en-US" sz="2400" dirty="0">
                <a:solidFill>
                  <a:srgbClr val="07903F"/>
                </a:solidFill>
                <a:latin typeface="Franklin Gothic Book" panose="020B0503020102020204" pitchFamily="34" charset="0"/>
              </a:rPr>
              <a:t>Provides an opportunity to communicate with residents about water quality while allowing the time to make the necessary infrastructure investments</a:t>
            </a:r>
          </a:p>
          <a:p>
            <a:r>
              <a:rPr lang="en-US" sz="2400" dirty="0">
                <a:solidFill>
                  <a:srgbClr val="07903F"/>
                </a:solidFill>
                <a:latin typeface="Franklin Gothic Book" panose="020B0503020102020204" pitchFamily="34" charset="0"/>
              </a:rPr>
              <a:t>Requires posting of water quality data above and beyond what is already required to our website for all to see</a:t>
            </a:r>
          </a:p>
          <a:p>
            <a:r>
              <a:rPr lang="en-US" sz="2400" dirty="0">
                <a:solidFill>
                  <a:srgbClr val="07903F"/>
                </a:solidFill>
                <a:latin typeface="Franklin Gothic Book" panose="020B0503020102020204" pitchFamily="34" charset="0"/>
              </a:rPr>
              <a:t>We are making operational adjustments to mitigate exposure while infrastructure construction occurs</a:t>
            </a:r>
          </a:p>
          <a:p>
            <a:r>
              <a:rPr lang="en-US" sz="2400" dirty="0">
                <a:solidFill>
                  <a:srgbClr val="07903F"/>
                </a:solidFill>
                <a:latin typeface="Franklin Gothic Book" panose="020B0503020102020204" pitchFamily="34" charset="0"/>
              </a:rPr>
              <a:t>Routine distribution system testing to confirm mitigation measures are effective</a:t>
            </a:r>
          </a:p>
          <a:p>
            <a:r>
              <a:rPr lang="en-US" sz="2400" dirty="0">
                <a:solidFill>
                  <a:srgbClr val="07903F"/>
                </a:solidFill>
                <a:latin typeface="Franklin Gothic Book" panose="020B0503020102020204" pitchFamily="34" charset="0"/>
              </a:rPr>
              <a:t>The two-year deferral has the potential for a one-year extension based on a demonstrated need – we do not anticipate needing the extension at this time</a:t>
            </a:r>
          </a:p>
        </p:txBody>
      </p:sp>
    </p:spTree>
    <p:extLst>
      <p:ext uri="{BB962C8B-B14F-4D97-AF65-F5344CB8AC3E}">
        <p14:creationId xmlns:p14="http://schemas.microsoft.com/office/powerpoint/2010/main" val="3586552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1"/>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05882" y="5922822"/>
            <a:ext cx="764039" cy="778155"/>
          </a:xfrm>
          <a:prstGeom prst="rect">
            <a:avLst/>
          </a:prstGeom>
        </p:spPr>
      </p:pic>
      <p:sp>
        <p:nvSpPr>
          <p:cNvPr id="2" name="Title 1"/>
          <p:cNvSpPr>
            <a:spLocks noGrp="1"/>
          </p:cNvSpPr>
          <p:nvPr>
            <p:ph type="title"/>
          </p:nvPr>
        </p:nvSpPr>
        <p:spPr/>
        <p:txBody>
          <a:bodyPr/>
          <a:lstStyle/>
          <a:p>
            <a:r>
              <a:rPr lang="en-US" dirty="0">
                <a:solidFill>
                  <a:srgbClr val="245693"/>
                </a:solidFill>
                <a:latin typeface="Franklin Gothic Medium" panose="020B0603020102020204" pitchFamily="34" charset="0"/>
              </a:rPr>
              <a:t>History of 1,4-Dioxane at HWD</a:t>
            </a:r>
          </a:p>
        </p:txBody>
      </p:sp>
      <p:sp>
        <p:nvSpPr>
          <p:cNvPr id="3" name="Content Placeholder 2"/>
          <p:cNvSpPr>
            <a:spLocks noGrp="1"/>
          </p:cNvSpPr>
          <p:nvPr>
            <p:ph idx="1"/>
          </p:nvPr>
        </p:nvSpPr>
        <p:spPr>
          <a:xfrm>
            <a:off x="838200" y="1690154"/>
            <a:ext cx="8172450" cy="5032376"/>
          </a:xfrm>
        </p:spPr>
        <p:txBody>
          <a:bodyPr>
            <a:normAutofit/>
          </a:bodyPr>
          <a:lstStyle/>
          <a:p>
            <a:r>
              <a:rPr lang="en-US" sz="2000" dirty="0">
                <a:solidFill>
                  <a:srgbClr val="07903F"/>
                </a:solidFill>
                <a:latin typeface="Franklin Gothic Book" panose="020B0503020102020204" pitchFamily="34" charset="0"/>
              </a:rPr>
              <a:t>1,4-Dioxane has been detected in more than</a:t>
            </a:r>
            <a:r>
              <a:rPr lang="en-US" sz="2000" b="1" dirty="0">
                <a:solidFill>
                  <a:srgbClr val="07903F"/>
                </a:solidFill>
                <a:latin typeface="Franklin Gothic Book" panose="020B0503020102020204" pitchFamily="34" charset="0"/>
              </a:rPr>
              <a:t> 70% of drinking water supply wells across Long Island</a:t>
            </a:r>
            <a:endParaRPr lang="en-US" sz="2000" dirty="0">
              <a:solidFill>
                <a:srgbClr val="07903F"/>
              </a:solidFill>
              <a:latin typeface="Franklin Gothic Book" panose="020B0503020102020204" pitchFamily="34" charset="0"/>
            </a:endParaRPr>
          </a:p>
          <a:p>
            <a:r>
              <a:rPr lang="en-US" sz="2000" dirty="0">
                <a:solidFill>
                  <a:srgbClr val="07903F"/>
                </a:solidFill>
                <a:latin typeface="Franklin Gothic Book" panose="020B0503020102020204" pitchFamily="34" charset="0"/>
              </a:rPr>
              <a:t>Sampling for 1,4-dioxane began in 2013 as a part of the EPA Unregulated Contaminant Monitoring Rule 3 (UCMR3)</a:t>
            </a:r>
          </a:p>
          <a:p>
            <a:pPr lvl="1"/>
            <a:r>
              <a:rPr lang="en-US" sz="1600" dirty="0">
                <a:solidFill>
                  <a:srgbClr val="07903F"/>
                </a:solidFill>
                <a:latin typeface="Franklin Gothic Book" panose="020B0503020102020204" pitchFamily="34" charset="0"/>
              </a:rPr>
              <a:t>In Hicksville, the compound was detected at 6 of the 8 entry point samples, ranging in concentration from 0.4 ppb to 34.0 ppb</a:t>
            </a:r>
          </a:p>
          <a:p>
            <a:r>
              <a:rPr lang="en-US" sz="2000" dirty="0">
                <a:solidFill>
                  <a:srgbClr val="07903F"/>
                </a:solidFill>
                <a:latin typeface="Franklin Gothic Book" panose="020B0503020102020204" pitchFamily="34" charset="0"/>
              </a:rPr>
              <a:t>The highest concentration of 34.0 ppb was recorded at the District’s Well No. 4-2. As a result, the District immediately removed Well 4-2 from service in 2016 when results from UCMR testing were returned</a:t>
            </a:r>
          </a:p>
          <a:p>
            <a:pPr lvl="1"/>
            <a:r>
              <a:rPr lang="en-US" sz="1600" dirty="0">
                <a:solidFill>
                  <a:srgbClr val="07903F"/>
                </a:solidFill>
                <a:latin typeface="Franklin Gothic Book" panose="020B0503020102020204" pitchFamily="34" charset="0"/>
              </a:rPr>
              <a:t>The District </a:t>
            </a:r>
            <a:r>
              <a:rPr lang="en-US" sz="1600" b="1" dirty="0">
                <a:solidFill>
                  <a:srgbClr val="07903F"/>
                </a:solidFill>
                <a:latin typeface="Franklin Gothic Book" panose="020B0503020102020204" pitchFamily="34" charset="0"/>
              </a:rPr>
              <a:t>did not use </a:t>
            </a:r>
            <a:r>
              <a:rPr lang="en-US" sz="1600" dirty="0">
                <a:solidFill>
                  <a:srgbClr val="07903F"/>
                </a:solidFill>
                <a:latin typeface="Franklin Gothic Book" panose="020B0503020102020204" pitchFamily="34" charset="0"/>
              </a:rPr>
              <a:t>this well for the community supply since it was alerted of the results from the UCMR3</a:t>
            </a:r>
            <a:endParaRPr lang="en-US" dirty="0">
              <a:solidFill>
                <a:srgbClr val="07903F"/>
              </a:solidFill>
              <a:latin typeface="Franklin Gothic Book" panose="020B0503020102020204" pitchFamily="34" charset="0"/>
            </a:endParaRPr>
          </a:p>
        </p:txBody>
      </p:sp>
      <p:pic>
        <p:nvPicPr>
          <p:cNvPr id="6" name="Picture 5">
            <a:extLst>
              <a:ext uri="{FF2B5EF4-FFF2-40B4-BE49-F238E27FC236}">
                <a16:creationId xmlns:a16="http://schemas.microsoft.com/office/drawing/2014/main" xmlns="" id="{9899F1DB-7987-4667-A586-54EEEC45A97B}"/>
              </a:ext>
            </a:extLst>
          </p:cNvPr>
          <p:cNvPicPr>
            <a:picLocks noChangeAspect="1"/>
          </p:cNvPicPr>
          <p:nvPr/>
        </p:nvPicPr>
        <p:blipFill rotWithShape="1">
          <a:blip r:embed="rId4"/>
          <a:srcRect l="24757" t="12464" r="5088" b="5045"/>
          <a:stretch/>
        </p:blipFill>
        <p:spPr>
          <a:xfrm rot="5400000">
            <a:off x="8891205" y="2045342"/>
            <a:ext cx="3271978" cy="2885453"/>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8532263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1"/>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05882" y="5922822"/>
            <a:ext cx="764039" cy="778155"/>
          </a:xfrm>
          <a:prstGeom prst="rect">
            <a:avLst/>
          </a:prstGeom>
        </p:spPr>
      </p:pic>
      <p:sp>
        <p:nvSpPr>
          <p:cNvPr id="2" name="Title 1"/>
          <p:cNvSpPr>
            <a:spLocks noGrp="1"/>
          </p:cNvSpPr>
          <p:nvPr>
            <p:ph type="title"/>
          </p:nvPr>
        </p:nvSpPr>
        <p:spPr/>
        <p:txBody>
          <a:bodyPr/>
          <a:lstStyle/>
          <a:p>
            <a:r>
              <a:rPr lang="en-US" dirty="0">
                <a:solidFill>
                  <a:srgbClr val="245693"/>
                </a:solidFill>
                <a:latin typeface="Franklin Gothic Medium" panose="020B0603020102020204" pitchFamily="34" charset="0"/>
              </a:rPr>
              <a:t>1,4-Dioxane Update</a:t>
            </a:r>
          </a:p>
        </p:txBody>
      </p:sp>
      <p:sp>
        <p:nvSpPr>
          <p:cNvPr id="6" name="TextBox 5"/>
          <p:cNvSpPr txBox="1"/>
          <p:nvPr/>
        </p:nvSpPr>
        <p:spPr>
          <a:xfrm>
            <a:off x="1072301" y="1610119"/>
            <a:ext cx="10515600" cy="1631216"/>
          </a:xfrm>
          <a:prstGeom prst="rect">
            <a:avLst/>
          </a:prstGeom>
          <a:noFill/>
        </p:spPr>
        <p:txBody>
          <a:bodyPr wrap="square" rtlCol="0">
            <a:spAutoFit/>
          </a:bodyPr>
          <a:lstStyle/>
          <a:p>
            <a:r>
              <a:rPr lang="en-US" sz="2000" dirty="0">
                <a:solidFill>
                  <a:srgbClr val="07903F"/>
                </a:solidFill>
                <a:latin typeface="Franklin Gothic Book" panose="020B0503020102020204" pitchFamily="34" charset="0"/>
              </a:rPr>
              <a:t>Our mission each and every day is to provide the residents of Hicksville with the highest quality water possible. In 2018, we started our deep dive into the process for implementing treatment for the removal of these emerging contaminants. So much progress has been made since and construction of additional treatment facilities at three more of our plant sites is nearing completion.</a:t>
            </a:r>
          </a:p>
        </p:txBody>
      </p:sp>
      <p:pic>
        <p:nvPicPr>
          <p:cNvPr id="7" name="Picture 6"/>
          <p:cNvPicPr>
            <a:picLocks noChangeAspect="1"/>
          </p:cNvPicPr>
          <p:nvPr/>
        </p:nvPicPr>
        <p:blipFill rotWithShape="1">
          <a:blip r:embed="rId4" cstate="print">
            <a:extLst>
              <a:ext uri="{28A0092B-C50C-407E-A947-70E740481C1C}">
                <a14:useLocalDpi xmlns:a14="http://schemas.microsoft.com/office/drawing/2010/main" val="0"/>
              </a:ext>
            </a:extLst>
          </a:blip>
          <a:srcRect l="12941" r="23922"/>
          <a:stretch/>
        </p:blipFill>
        <p:spPr>
          <a:xfrm rot="5400000">
            <a:off x="7108717" y="3162347"/>
            <a:ext cx="2843881" cy="3378214"/>
          </a:xfrm>
          <a:prstGeom prst="rect">
            <a:avLst/>
          </a:prstGeom>
        </p:spPr>
      </p:pic>
      <p:sp>
        <p:nvSpPr>
          <p:cNvPr id="8" name="TextBox 7"/>
          <p:cNvSpPr txBox="1"/>
          <p:nvPr/>
        </p:nvSpPr>
        <p:spPr>
          <a:xfrm>
            <a:off x="1154463" y="3551027"/>
            <a:ext cx="5471957" cy="2062103"/>
          </a:xfrm>
          <a:prstGeom prst="rect">
            <a:avLst/>
          </a:prstGeom>
          <a:noFill/>
        </p:spPr>
        <p:txBody>
          <a:bodyPr wrap="square" rtlCol="0">
            <a:spAutoFit/>
          </a:bodyPr>
          <a:lstStyle/>
          <a:p>
            <a:r>
              <a:rPr lang="en-US" sz="2800" dirty="0">
                <a:solidFill>
                  <a:srgbClr val="2F5E98"/>
                </a:solidFill>
                <a:latin typeface="Franklin Gothic Demi" panose="020B0703020102020204" pitchFamily="34" charset="0"/>
              </a:rPr>
              <a:t>Local Impact:</a:t>
            </a:r>
          </a:p>
          <a:p>
            <a:pPr marL="342900" indent="-342900">
              <a:buFont typeface="Arial" panose="020B0604020202020204" pitchFamily="34" charset="0"/>
              <a:buChar char="•"/>
            </a:pPr>
            <a:r>
              <a:rPr lang="en-US" sz="2000" dirty="0">
                <a:solidFill>
                  <a:srgbClr val="07903F"/>
                </a:solidFill>
                <a:latin typeface="Franklin Gothic Book" panose="020B0503020102020204" pitchFamily="34" charset="0"/>
              </a:rPr>
              <a:t>10 wells exceeding new regulation of 1 ppb</a:t>
            </a:r>
          </a:p>
          <a:p>
            <a:pPr marL="342900" indent="-342900">
              <a:buFont typeface="Arial" panose="020B0604020202020204" pitchFamily="34" charset="0"/>
              <a:buChar char="•"/>
            </a:pPr>
            <a:r>
              <a:rPr lang="en-US" sz="2000" dirty="0">
                <a:solidFill>
                  <a:srgbClr val="07903F"/>
                </a:solidFill>
                <a:latin typeface="Franklin Gothic Book" panose="020B0503020102020204" pitchFamily="34" charset="0"/>
              </a:rPr>
              <a:t>4 wells have levels below new regulation</a:t>
            </a:r>
          </a:p>
          <a:p>
            <a:pPr marL="800100" lvl="1" indent="-342900">
              <a:buFont typeface="Arial" panose="020B0604020202020204" pitchFamily="34" charset="0"/>
              <a:buChar char="•"/>
            </a:pPr>
            <a:r>
              <a:rPr lang="en-US" sz="2000" dirty="0">
                <a:solidFill>
                  <a:srgbClr val="07903F"/>
                </a:solidFill>
                <a:latin typeface="Franklin Gothic Book" panose="020B0503020102020204" pitchFamily="34" charset="0"/>
              </a:rPr>
              <a:t>2 of these wells have levels above what Nassau County determines to be an actionable level (&gt;0.5 ppb)</a:t>
            </a:r>
          </a:p>
        </p:txBody>
      </p:sp>
    </p:spTree>
    <p:extLst>
      <p:ext uri="{BB962C8B-B14F-4D97-AF65-F5344CB8AC3E}">
        <p14:creationId xmlns:p14="http://schemas.microsoft.com/office/powerpoint/2010/main" val="20662810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1"/>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05882" y="5922822"/>
            <a:ext cx="764039" cy="778155"/>
          </a:xfrm>
          <a:prstGeom prst="rect">
            <a:avLst/>
          </a:prstGeom>
        </p:spPr>
      </p:pic>
      <p:sp>
        <p:nvSpPr>
          <p:cNvPr id="2" name="Title 1"/>
          <p:cNvSpPr>
            <a:spLocks noGrp="1"/>
          </p:cNvSpPr>
          <p:nvPr>
            <p:ph type="title"/>
          </p:nvPr>
        </p:nvSpPr>
        <p:spPr/>
        <p:txBody>
          <a:bodyPr/>
          <a:lstStyle/>
          <a:p>
            <a:r>
              <a:rPr lang="en-US" dirty="0">
                <a:solidFill>
                  <a:srgbClr val="245693"/>
                </a:solidFill>
                <a:latin typeface="Franklin Gothic Medium" panose="020B0603020102020204" pitchFamily="34" charset="0"/>
              </a:rPr>
              <a:t>1,4-Dioxane Timeline </a:t>
            </a:r>
            <a:r>
              <a:rPr lang="en-US" dirty="0">
                <a:solidFill>
                  <a:srgbClr val="A8D2F0"/>
                </a:solidFill>
                <a:latin typeface="Franklin Gothic Medium" panose="020B0603020102020204" pitchFamily="34" charset="0"/>
              </a:rPr>
              <a:t>2019-2020</a:t>
            </a:r>
          </a:p>
        </p:txBody>
      </p:sp>
      <p:sp>
        <p:nvSpPr>
          <p:cNvPr id="3" name="Content Placeholder 2"/>
          <p:cNvSpPr>
            <a:spLocks noGrp="1"/>
          </p:cNvSpPr>
          <p:nvPr>
            <p:ph idx="1"/>
          </p:nvPr>
        </p:nvSpPr>
        <p:spPr>
          <a:xfrm>
            <a:off x="838199" y="1825624"/>
            <a:ext cx="11131721" cy="4655857"/>
          </a:xfrm>
        </p:spPr>
        <p:txBody>
          <a:bodyPr>
            <a:normAutofit/>
          </a:bodyPr>
          <a:lstStyle/>
          <a:p>
            <a:r>
              <a:rPr lang="en-US" sz="2000" dirty="0">
                <a:solidFill>
                  <a:srgbClr val="07903F"/>
                </a:solidFill>
                <a:latin typeface="Franklin Gothic Demi" panose="020B0703020102020204" pitchFamily="34" charset="0"/>
              </a:rPr>
              <a:t>July 2019 - </a:t>
            </a:r>
            <a:r>
              <a:rPr lang="en-US" sz="2000" dirty="0">
                <a:solidFill>
                  <a:srgbClr val="07903F"/>
                </a:solidFill>
                <a:latin typeface="Franklin Gothic Book" panose="020B0503020102020204" pitchFamily="34" charset="0"/>
              </a:rPr>
              <a:t>Pilot testing protocol for Plant No. 1 submitted to state and county health departments</a:t>
            </a:r>
            <a:endParaRPr lang="en-US" dirty="0">
              <a:solidFill>
                <a:srgbClr val="07903F"/>
              </a:solidFill>
              <a:latin typeface="Franklin Gothic Book" panose="020B0503020102020204" pitchFamily="34" charset="0"/>
            </a:endParaRPr>
          </a:p>
          <a:p>
            <a:r>
              <a:rPr lang="en-US" sz="2000" dirty="0">
                <a:solidFill>
                  <a:srgbClr val="07903F"/>
                </a:solidFill>
                <a:latin typeface="Franklin Gothic Demi" panose="020B0703020102020204" pitchFamily="34" charset="0"/>
              </a:rPr>
              <a:t>August 2019 - </a:t>
            </a:r>
            <a:r>
              <a:rPr lang="en-US" sz="2000" dirty="0">
                <a:solidFill>
                  <a:srgbClr val="07903F"/>
                </a:solidFill>
                <a:latin typeface="Franklin Gothic Book" panose="020B0503020102020204" pitchFamily="34" charset="0"/>
              </a:rPr>
              <a:t>Pilot testing conducted at Plant No. 1</a:t>
            </a:r>
          </a:p>
          <a:p>
            <a:r>
              <a:rPr lang="en-US" sz="2000" dirty="0">
                <a:solidFill>
                  <a:srgbClr val="07903F"/>
                </a:solidFill>
                <a:latin typeface="Franklin Gothic Demi" panose="020B0703020102020204" pitchFamily="34" charset="0"/>
              </a:rPr>
              <a:t>October 2019 - </a:t>
            </a:r>
            <a:r>
              <a:rPr lang="en-US" sz="2000" dirty="0">
                <a:solidFill>
                  <a:srgbClr val="07903F"/>
                </a:solidFill>
                <a:latin typeface="Franklin Gothic Book" panose="020B0503020102020204" pitchFamily="34" charset="0"/>
              </a:rPr>
              <a:t>Board of Commissioners pass an emergency resolution that authorizes our engineering team to design full-scale AOP treatment systems and empowers the District to directly engage equipment vendors and contractors for construction</a:t>
            </a:r>
          </a:p>
          <a:p>
            <a:r>
              <a:rPr lang="en-US" sz="2000" dirty="0">
                <a:solidFill>
                  <a:srgbClr val="07903F"/>
                </a:solidFill>
                <a:latin typeface="Franklin Gothic Demi" panose="020B0703020102020204" pitchFamily="34" charset="0"/>
              </a:rPr>
              <a:t>November 2019 - </a:t>
            </a:r>
            <a:r>
              <a:rPr lang="en-US" sz="2000" dirty="0">
                <a:solidFill>
                  <a:srgbClr val="07903F"/>
                </a:solidFill>
                <a:latin typeface="Franklin Gothic Book" panose="020B0503020102020204" pitchFamily="34" charset="0"/>
              </a:rPr>
              <a:t>Pilot testing report for Plant No. 1 submitted to state and county health departments</a:t>
            </a:r>
          </a:p>
          <a:p>
            <a:r>
              <a:rPr lang="en-US" sz="2000" dirty="0">
                <a:solidFill>
                  <a:srgbClr val="07903F"/>
                </a:solidFill>
                <a:latin typeface="Franklin Gothic Demi" panose="020B0703020102020204" pitchFamily="34" charset="0"/>
              </a:rPr>
              <a:t>December 2019 - </a:t>
            </a:r>
            <a:r>
              <a:rPr lang="en-US" sz="2000" dirty="0">
                <a:solidFill>
                  <a:srgbClr val="07903F"/>
                </a:solidFill>
                <a:latin typeface="Franklin Gothic Book" panose="020B0503020102020204" pitchFamily="34" charset="0"/>
              </a:rPr>
              <a:t>Pilot testing protocol for Plant No. 4 submitted to state and county health departments; Pilot testing conducted at Plant No. 4</a:t>
            </a:r>
          </a:p>
          <a:p>
            <a:endParaRPr lang="en-US" sz="2000" dirty="0">
              <a:solidFill>
                <a:srgbClr val="07903F"/>
              </a:solidFill>
              <a:latin typeface="Franklin Gothic Book" panose="020B0503020102020204" pitchFamily="34" charset="0"/>
            </a:endParaRPr>
          </a:p>
        </p:txBody>
      </p:sp>
    </p:spTree>
    <p:extLst>
      <p:ext uri="{BB962C8B-B14F-4D97-AF65-F5344CB8AC3E}">
        <p14:creationId xmlns:p14="http://schemas.microsoft.com/office/powerpoint/2010/main" val="16095175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1"/>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05882" y="5922822"/>
            <a:ext cx="764039" cy="778155"/>
          </a:xfrm>
          <a:prstGeom prst="rect">
            <a:avLst/>
          </a:prstGeom>
        </p:spPr>
      </p:pic>
      <p:sp>
        <p:nvSpPr>
          <p:cNvPr id="2" name="Title 1"/>
          <p:cNvSpPr>
            <a:spLocks noGrp="1"/>
          </p:cNvSpPr>
          <p:nvPr>
            <p:ph type="title"/>
          </p:nvPr>
        </p:nvSpPr>
        <p:spPr/>
        <p:txBody>
          <a:bodyPr/>
          <a:lstStyle/>
          <a:p>
            <a:r>
              <a:rPr lang="en-US" dirty="0">
                <a:solidFill>
                  <a:srgbClr val="245693"/>
                </a:solidFill>
                <a:latin typeface="Franklin Gothic Medium" panose="020B0603020102020204" pitchFamily="34" charset="0"/>
              </a:rPr>
              <a:t>About Our District</a:t>
            </a:r>
          </a:p>
        </p:txBody>
      </p:sp>
      <p:sp>
        <p:nvSpPr>
          <p:cNvPr id="3" name="Content Placeholder 2"/>
          <p:cNvSpPr>
            <a:spLocks noGrp="1"/>
          </p:cNvSpPr>
          <p:nvPr>
            <p:ph idx="1"/>
          </p:nvPr>
        </p:nvSpPr>
        <p:spPr>
          <a:xfrm>
            <a:off x="838200" y="1825625"/>
            <a:ext cx="10515600" cy="4875352"/>
          </a:xfrm>
        </p:spPr>
        <p:txBody>
          <a:bodyPr>
            <a:normAutofit fontScale="70000" lnSpcReduction="20000"/>
          </a:bodyPr>
          <a:lstStyle/>
          <a:p>
            <a:pPr marL="457200" lvl="0" indent="-311150">
              <a:lnSpc>
                <a:spcPct val="100000"/>
              </a:lnSpc>
              <a:spcBef>
                <a:spcPts val="0"/>
              </a:spcBef>
              <a:buSzPts val="1300"/>
              <a:buFont typeface="Oswald"/>
              <a:buChar char="●"/>
            </a:pPr>
            <a:r>
              <a:rPr lang="en-US" dirty="0">
                <a:solidFill>
                  <a:srgbClr val="07903F"/>
                </a:solidFill>
                <a:latin typeface="Franklin Gothic Book" panose="020B0503020102020204" pitchFamily="34" charset="0"/>
                <a:ea typeface="Oswald"/>
                <a:cs typeface="Oswald"/>
                <a:sym typeface="Oswald"/>
              </a:rPr>
              <a:t>Hicksville Water District regularly treats and delivers more than </a:t>
            </a:r>
            <a:r>
              <a:rPr lang="en-US" b="1" dirty="0">
                <a:solidFill>
                  <a:srgbClr val="07903F"/>
                </a:solidFill>
                <a:latin typeface="Franklin Gothic Book" panose="020B0503020102020204" pitchFamily="34" charset="0"/>
                <a:ea typeface="Oswald"/>
                <a:cs typeface="Oswald"/>
                <a:sym typeface="Oswald"/>
              </a:rPr>
              <a:t>2.5 billion gallons of water </a:t>
            </a:r>
            <a:r>
              <a:rPr lang="en-US" dirty="0">
                <a:solidFill>
                  <a:srgbClr val="07903F"/>
                </a:solidFill>
                <a:latin typeface="Franklin Gothic Book" panose="020B0503020102020204" pitchFamily="34" charset="0"/>
                <a:ea typeface="Oswald"/>
                <a:cs typeface="Oswald"/>
                <a:sym typeface="Oswald"/>
              </a:rPr>
              <a:t>to </a:t>
            </a:r>
            <a:r>
              <a:rPr lang="en-US" b="1" dirty="0">
                <a:solidFill>
                  <a:srgbClr val="07903F"/>
                </a:solidFill>
                <a:latin typeface="Franklin Gothic Book" panose="020B0503020102020204" pitchFamily="34" charset="0"/>
                <a:ea typeface="Oswald"/>
                <a:cs typeface="Oswald"/>
                <a:sym typeface="Oswald"/>
              </a:rPr>
              <a:t>more than 48,000 residents </a:t>
            </a:r>
            <a:r>
              <a:rPr lang="en-US" dirty="0">
                <a:solidFill>
                  <a:srgbClr val="07903F"/>
                </a:solidFill>
                <a:latin typeface="Franklin Gothic Book" panose="020B0503020102020204" pitchFamily="34" charset="0"/>
                <a:ea typeface="Oswald"/>
                <a:cs typeface="Oswald"/>
                <a:sym typeface="Oswald"/>
              </a:rPr>
              <a:t>every year</a:t>
            </a:r>
          </a:p>
          <a:p>
            <a:pPr marL="457200" lvl="0" indent="-311150">
              <a:lnSpc>
                <a:spcPct val="100000"/>
              </a:lnSpc>
              <a:buSzPts val="1300"/>
              <a:buFont typeface="Oswald"/>
              <a:buChar char="●"/>
            </a:pPr>
            <a:r>
              <a:rPr lang="en-US" dirty="0">
                <a:solidFill>
                  <a:srgbClr val="07903F"/>
                </a:solidFill>
                <a:latin typeface="Franklin Gothic Book" panose="020B0503020102020204" pitchFamily="34" charset="0"/>
                <a:ea typeface="Oswald"/>
                <a:cs typeface="Oswald"/>
                <a:sym typeface="Oswald"/>
              </a:rPr>
              <a:t>We serve </a:t>
            </a:r>
            <a:r>
              <a:rPr lang="en-US" b="1" dirty="0">
                <a:solidFill>
                  <a:srgbClr val="07903F"/>
                </a:solidFill>
                <a:latin typeface="Franklin Gothic Book" panose="020B0503020102020204" pitchFamily="34" charset="0"/>
                <a:ea typeface="Oswald"/>
                <a:cs typeface="Oswald"/>
                <a:sym typeface="Oswald"/>
              </a:rPr>
              <a:t>more than 15,400 homes and businesses </a:t>
            </a:r>
            <a:r>
              <a:rPr lang="en-US" dirty="0">
                <a:solidFill>
                  <a:srgbClr val="07903F"/>
                </a:solidFill>
                <a:latin typeface="Franklin Gothic Book" panose="020B0503020102020204" pitchFamily="34" charset="0"/>
                <a:ea typeface="Oswald"/>
                <a:cs typeface="Oswald"/>
                <a:sym typeface="Oswald"/>
              </a:rPr>
              <a:t>in Hicksville, Bethpage, East Meadow, Jericho, Levittown, Syosset and Westbury in a 7.9 square-mile service territory</a:t>
            </a:r>
          </a:p>
          <a:p>
            <a:pPr marL="457200" lvl="0" indent="-311150">
              <a:lnSpc>
                <a:spcPct val="100000"/>
              </a:lnSpc>
              <a:buSzPts val="1300"/>
              <a:buFont typeface="Oswald"/>
              <a:buChar char="●"/>
            </a:pPr>
            <a:r>
              <a:rPr lang="en-US" dirty="0">
                <a:solidFill>
                  <a:srgbClr val="07903F"/>
                </a:solidFill>
                <a:latin typeface="Franklin Gothic Book" panose="020B0503020102020204" pitchFamily="34" charset="0"/>
                <a:ea typeface="Oswald"/>
                <a:cs typeface="Oswald"/>
                <a:sym typeface="Oswald"/>
              </a:rPr>
              <a:t>More than </a:t>
            </a:r>
            <a:r>
              <a:rPr lang="en-US" b="1" dirty="0">
                <a:solidFill>
                  <a:srgbClr val="07903F"/>
                </a:solidFill>
                <a:latin typeface="Franklin Gothic Book" panose="020B0503020102020204" pitchFamily="34" charset="0"/>
                <a:ea typeface="Oswald"/>
                <a:cs typeface="Oswald"/>
                <a:sym typeface="Oswald"/>
              </a:rPr>
              <a:t>90% of water distributed to system </a:t>
            </a:r>
            <a:r>
              <a:rPr lang="en-US" dirty="0">
                <a:solidFill>
                  <a:srgbClr val="07903F"/>
                </a:solidFill>
                <a:latin typeface="Franklin Gothic Book" panose="020B0503020102020204" pitchFamily="34" charset="0"/>
                <a:ea typeface="Oswald"/>
                <a:cs typeface="Oswald"/>
                <a:sym typeface="Oswald"/>
              </a:rPr>
              <a:t>is used for purposes other than drinking</a:t>
            </a:r>
          </a:p>
          <a:p>
            <a:pPr marL="146050" lvl="0" indent="0">
              <a:lnSpc>
                <a:spcPct val="100000"/>
              </a:lnSpc>
              <a:buSzPts val="1300"/>
              <a:buNone/>
            </a:pPr>
            <a:endParaRPr lang="en-US" dirty="0">
              <a:solidFill>
                <a:srgbClr val="07903F"/>
              </a:solidFill>
              <a:latin typeface="Franklin Gothic Medium" panose="020B0603020102020204" pitchFamily="34" charset="0"/>
              <a:ea typeface="Oswald"/>
              <a:cs typeface="Oswald"/>
              <a:sym typeface="Oswald"/>
            </a:endParaRPr>
          </a:p>
          <a:p>
            <a:pPr marL="0" lvl="0" indent="0">
              <a:buNone/>
            </a:pPr>
            <a:r>
              <a:rPr lang="en-US" sz="3600" dirty="0">
                <a:solidFill>
                  <a:srgbClr val="245693"/>
                </a:solidFill>
                <a:latin typeface="Franklin Gothic Medium" panose="020B0603020102020204" pitchFamily="34" charset="0"/>
                <a:ea typeface="Oswald"/>
                <a:cs typeface="Oswald"/>
                <a:sym typeface="Oswald"/>
              </a:rPr>
              <a:t>Infrastructure</a:t>
            </a:r>
            <a:endParaRPr lang="en-US" dirty="0">
              <a:solidFill>
                <a:srgbClr val="07903F"/>
              </a:solidFill>
              <a:latin typeface="Franklin Gothic Medium" panose="020B0603020102020204" pitchFamily="34" charset="0"/>
              <a:ea typeface="Oswald"/>
              <a:cs typeface="Oswald"/>
              <a:sym typeface="Oswald"/>
            </a:endParaRPr>
          </a:p>
          <a:p>
            <a:pPr marL="457200" lvl="0" indent="-311150">
              <a:lnSpc>
                <a:spcPct val="120000"/>
              </a:lnSpc>
              <a:spcBef>
                <a:spcPts val="0"/>
              </a:spcBef>
              <a:buSzPts val="1300"/>
              <a:buFont typeface="Oswald"/>
              <a:buChar char="●"/>
            </a:pPr>
            <a:r>
              <a:rPr lang="en-US" dirty="0">
                <a:solidFill>
                  <a:srgbClr val="07903F"/>
                </a:solidFill>
                <a:latin typeface="Franklin Gothic Book" panose="020B0503020102020204" pitchFamily="34" charset="0"/>
                <a:ea typeface="Oswald"/>
                <a:cs typeface="Oswald"/>
                <a:sym typeface="Oswald"/>
              </a:rPr>
              <a:t>10 Treatment Facilities</a:t>
            </a:r>
          </a:p>
          <a:p>
            <a:pPr marL="457200" lvl="0" indent="-311150">
              <a:lnSpc>
                <a:spcPct val="120000"/>
              </a:lnSpc>
              <a:spcBef>
                <a:spcPts val="0"/>
              </a:spcBef>
              <a:buSzPts val="1300"/>
              <a:buFont typeface="Oswald"/>
              <a:buChar char="●"/>
            </a:pPr>
            <a:r>
              <a:rPr lang="en-US" dirty="0">
                <a:solidFill>
                  <a:srgbClr val="07903F"/>
                </a:solidFill>
                <a:latin typeface="Franklin Gothic Book" panose="020B0503020102020204" pitchFamily="34" charset="0"/>
                <a:ea typeface="Oswald"/>
                <a:cs typeface="Oswald"/>
                <a:sym typeface="Oswald"/>
              </a:rPr>
              <a:t>14 Wells</a:t>
            </a:r>
          </a:p>
          <a:p>
            <a:pPr marL="457200" lvl="0" indent="-311150">
              <a:lnSpc>
                <a:spcPct val="120000"/>
              </a:lnSpc>
              <a:spcBef>
                <a:spcPts val="0"/>
              </a:spcBef>
              <a:buSzPts val="1300"/>
              <a:buFont typeface="Oswald"/>
              <a:buChar char="●"/>
            </a:pPr>
            <a:r>
              <a:rPr lang="en-US" dirty="0">
                <a:solidFill>
                  <a:srgbClr val="07903F"/>
                </a:solidFill>
                <a:latin typeface="Franklin Gothic Book" panose="020B0503020102020204" pitchFamily="34" charset="0"/>
                <a:ea typeface="Oswald"/>
                <a:cs typeface="Oswald"/>
                <a:sym typeface="Oswald"/>
              </a:rPr>
              <a:t>Two Elevated Storage Tanks</a:t>
            </a:r>
          </a:p>
          <a:p>
            <a:pPr marL="457200" lvl="0" indent="-311150">
              <a:lnSpc>
                <a:spcPct val="120000"/>
              </a:lnSpc>
              <a:spcBef>
                <a:spcPts val="0"/>
              </a:spcBef>
              <a:buSzPts val="1300"/>
              <a:buFont typeface="Oswald"/>
              <a:buChar char="●"/>
            </a:pPr>
            <a:r>
              <a:rPr lang="en-US" dirty="0">
                <a:solidFill>
                  <a:srgbClr val="07903F"/>
                </a:solidFill>
                <a:latin typeface="Franklin Gothic Book" panose="020B0503020102020204" pitchFamily="34" charset="0"/>
                <a:ea typeface="Oswald"/>
                <a:cs typeface="Oswald"/>
                <a:sym typeface="Oswald"/>
              </a:rPr>
              <a:t>Three grounded storage tanks</a:t>
            </a:r>
          </a:p>
          <a:p>
            <a:pPr marL="457200" lvl="0" indent="-311150">
              <a:lnSpc>
                <a:spcPct val="120000"/>
              </a:lnSpc>
              <a:spcBef>
                <a:spcPts val="0"/>
              </a:spcBef>
              <a:buSzPts val="1300"/>
              <a:buFont typeface="Oswald"/>
              <a:buChar char="●"/>
            </a:pPr>
            <a:r>
              <a:rPr lang="en-US" dirty="0">
                <a:solidFill>
                  <a:srgbClr val="07903F"/>
                </a:solidFill>
                <a:latin typeface="Franklin Gothic Book" panose="020B0503020102020204" pitchFamily="34" charset="0"/>
                <a:ea typeface="Oswald"/>
                <a:cs typeface="Oswald"/>
                <a:sym typeface="Oswald"/>
              </a:rPr>
              <a:t>More than 166 miles of water main</a:t>
            </a:r>
          </a:p>
          <a:p>
            <a:pPr marL="457200" lvl="0" indent="-311150">
              <a:lnSpc>
                <a:spcPct val="120000"/>
              </a:lnSpc>
              <a:spcBef>
                <a:spcPts val="0"/>
              </a:spcBef>
              <a:buSzPts val="1300"/>
              <a:buFont typeface="Oswald"/>
              <a:buChar char="●"/>
            </a:pPr>
            <a:r>
              <a:rPr lang="en-US" dirty="0">
                <a:solidFill>
                  <a:srgbClr val="07903F"/>
                </a:solidFill>
                <a:latin typeface="Franklin Gothic Book" panose="020B0503020102020204" pitchFamily="34" charset="0"/>
                <a:ea typeface="Oswald"/>
                <a:cs typeface="Oswald"/>
                <a:sym typeface="Oswald"/>
              </a:rPr>
              <a:t>More than 1,600 fire hydrants</a:t>
            </a:r>
          </a:p>
        </p:txBody>
      </p:sp>
      <p:pic>
        <p:nvPicPr>
          <p:cNvPr id="6" name="Google Shape;97;p14"/>
          <p:cNvPicPr preferRelativeResize="0"/>
          <p:nvPr/>
        </p:nvPicPr>
        <p:blipFill>
          <a:blip r:embed="rId4">
            <a:alphaModFix/>
          </a:blip>
          <a:stretch>
            <a:fillRect/>
          </a:stretch>
        </p:blipFill>
        <p:spPr>
          <a:xfrm>
            <a:off x="6400799" y="3771407"/>
            <a:ext cx="3272589" cy="2173363"/>
          </a:xfrm>
          <a:prstGeom prst="rect">
            <a:avLst/>
          </a:prstGeom>
          <a:noFill/>
          <a:ln>
            <a:noFill/>
          </a:ln>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40641315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1"/>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05882" y="5922822"/>
            <a:ext cx="764039" cy="778155"/>
          </a:xfrm>
          <a:prstGeom prst="rect">
            <a:avLst/>
          </a:prstGeom>
        </p:spPr>
      </p:pic>
      <p:sp>
        <p:nvSpPr>
          <p:cNvPr id="2" name="Title 1"/>
          <p:cNvSpPr>
            <a:spLocks noGrp="1"/>
          </p:cNvSpPr>
          <p:nvPr>
            <p:ph type="title"/>
          </p:nvPr>
        </p:nvSpPr>
        <p:spPr>
          <a:xfrm>
            <a:off x="838200" y="365125"/>
            <a:ext cx="11131720" cy="1325563"/>
          </a:xfrm>
        </p:spPr>
        <p:txBody>
          <a:bodyPr/>
          <a:lstStyle/>
          <a:p>
            <a:r>
              <a:rPr lang="en-US" dirty="0">
                <a:solidFill>
                  <a:srgbClr val="245693"/>
                </a:solidFill>
                <a:latin typeface="Franklin Gothic Medium" panose="020B0603020102020204" pitchFamily="34" charset="0"/>
              </a:rPr>
              <a:t>1,4-Dioxane Timeline </a:t>
            </a:r>
            <a:r>
              <a:rPr lang="en-US" dirty="0">
                <a:solidFill>
                  <a:srgbClr val="A8D2F0"/>
                </a:solidFill>
                <a:latin typeface="Franklin Gothic Medium" panose="020B0603020102020204" pitchFamily="34" charset="0"/>
              </a:rPr>
              <a:t>2019-2020 </a:t>
            </a:r>
            <a:r>
              <a:rPr lang="en-US" dirty="0">
                <a:solidFill>
                  <a:srgbClr val="2F5E98"/>
                </a:solidFill>
                <a:latin typeface="Franklin Gothic Medium" panose="020B0603020102020204" pitchFamily="34" charset="0"/>
              </a:rPr>
              <a:t>(continued)</a:t>
            </a:r>
            <a:endParaRPr lang="en-US" dirty="0">
              <a:solidFill>
                <a:srgbClr val="A8D2F0"/>
              </a:solidFill>
              <a:latin typeface="Franklin Gothic Medium" panose="020B0603020102020204" pitchFamily="34" charset="0"/>
            </a:endParaRPr>
          </a:p>
        </p:txBody>
      </p:sp>
      <p:sp>
        <p:nvSpPr>
          <p:cNvPr id="3" name="Content Placeholder 2"/>
          <p:cNvSpPr>
            <a:spLocks noGrp="1"/>
          </p:cNvSpPr>
          <p:nvPr>
            <p:ph idx="1"/>
          </p:nvPr>
        </p:nvSpPr>
        <p:spPr>
          <a:xfrm>
            <a:off x="838199" y="1825624"/>
            <a:ext cx="11131721" cy="3346451"/>
          </a:xfrm>
        </p:spPr>
        <p:txBody>
          <a:bodyPr>
            <a:normAutofit/>
          </a:bodyPr>
          <a:lstStyle/>
          <a:p>
            <a:r>
              <a:rPr lang="en-US" sz="2000" dirty="0">
                <a:solidFill>
                  <a:srgbClr val="07903F"/>
                </a:solidFill>
                <a:latin typeface="Franklin Gothic Demi" panose="020B0703020102020204" pitchFamily="34" charset="0"/>
              </a:rPr>
              <a:t>January 2020 - </a:t>
            </a:r>
            <a:r>
              <a:rPr lang="en-US" sz="2000" dirty="0">
                <a:solidFill>
                  <a:srgbClr val="07903F"/>
                </a:solidFill>
                <a:latin typeface="Franklin Gothic Book" panose="020B0503020102020204" pitchFamily="34" charset="0"/>
              </a:rPr>
              <a:t>Pilot test report for Plant No. 4 submitted to state and county health departments; Construction mobilization begins at Plant Nos. 1 &amp; 4</a:t>
            </a:r>
          </a:p>
          <a:p>
            <a:r>
              <a:rPr lang="en-US" sz="2000" dirty="0">
                <a:solidFill>
                  <a:srgbClr val="07903F"/>
                </a:solidFill>
                <a:latin typeface="Franklin Gothic Demi" panose="020B0703020102020204" pitchFamily="34" charset="0"/>
              </a:rPr>
              <a:t>February 2020- </a:t>
            </a:r>
            <a:r>
              <a:rPr lang="en-US" sz="2000" dirty="0">
                <a:solidFill>
                  <a:srgbClr val="07903F"/>
                </a:solidFill>
                <a:latin typeface="Franklin Gothic Book" panose="020B0503020102020204" pitchFamily="34" charset="0"/>
              </a:rPr>
              <a:t>Engineering plans and specifications for Plant No.1 submitted to state and county health departments </a:t>
            </a:r>
          </a:p>
          <a:p>
            <a:r>
              <a:rPr lang="en-US" sz="2000" dirty="0">
                <a:solidFill>
                  <a:srgbClr val="07903F"/>
                </a:solidFill>
                <a:latin typeface="Franklin Gothic Demi" panose="020B0703020102020204" pitchFamily="34" charset="0"/>
              </a:rPr>
              <a:t>March 2020- </a:t>
            </a:r>
            <a:r>
              <a:rPr lang="en-US" sz="2000" dirty="0">
                <a:solidFill>
                  <a:srgbClr val="07903F"/>
                </a:solidFill>
                <a:latin typeface="Franklin Gothic Book" panose="020B0503020102020204" pitchFamily="34" charset="0"/>
              </a:rPr>
              <a:t>Engineering plans and specifications for Plant No. 1 submitted to state and county health departments</a:t>
            </a:r>
          </a:p>
          <a:p>
            <a:r>
              <a:rPr lang="en-US" sz="2000" dirty="0">
                <a:solidFill>
                  <a:srgbClr val="07903F"/>
                </a:solidFill>
                <a:latin typeface="Franklin Gothic Demi" panose="020B0703020102020204" pitchFamily="34" charset="0"/>
              </a:rPr>
              <a:t>April 2020- </a:t>
            </a:r>
            <a:r>
              <a:rPr lang="en-US" sz="2000" dirty="0">
                <a:solidFill>
                  <a:srgbClr val="07903F"/>
                </a:solidFill>
                <a:latin typeface="Franklin Gothic Book" panose="020B0503020102020204" pitchFamily="34" charset="0"/>
              </a:rPr>
              <a:t>Engineering report, plans, and specifications for Plant No. 4 submitted to state and county health departments</a:t>
            </a:r>
          </a:p>
          <a:p>
            <a:r>
              <a:rPr lang="en-US" sz="2000" dirty="0">
                <a:solidFill>
                  <a:srgbClr val="07903F"/>
                </a:solidFill>
                <a:latin typeface="Franklin Gothic Demi" panose="020B0703020102020204" pitchFamily="34" charset="0"/>
              </a:rPr>
              <a:t>June 2020- </a:t>
            </a:r>
            <a:r>
              <a:rPr lang="en-US" sz="2000" dirty="0">
                <a:solidFill>
                  <a:srgbClr val="07903F"/>
                </a:solidFill>
                <a:latin typeface="Franklin Gothic Book" panose="020B0503020102020204" pitchFamily="34" charset="0"/>
              </a:rPr>
              <a:t>Pilot test report for Plant No. 4 accepted by county health department; County health department beginning review of engineering report</a:t>
            </a:r>
          </a:p>
          <a:p>
            <a:endParaRPr lang="en-US" sz="2000" dirty="0">
              <a:solidFill>
                <a:srgbClr val="07903F"/>
              </a:solidFill>
              <a:latin typeface="Franklin Gothic Book" panose="020B0503020102020204" pitchFamily="34" charset="0"/>
            </a:endParaRPr>
          </a:p>
        </p:txBody>
      </p:sp>
      <p:sp>
        <p:nvSpPr>
          <p:cNvPr id="7" name="TextBox 6">
            <a:extLst>
              <a:ext uri="{FF2B5EF4-FFF2-40B4-BE49-F238E27FC236}">
                <a16:creationId xmlns:a16="http://schemas.microsoft.com/office/drawing/2014/main" xmlns="" id="{DC308886-A99E-4FD7-9DF2-4E55436F05A8}"/>
              </a:ext>
            </a:extLst>
          </p:cNvPr>
          <p:cNvSpPr txBox="1"/>
          <p:nvPr/>
        </p:nvSpPr>
        <p:spPr>
          <a:xfrm>
            <a:off x="1247774" y="5398949"/>
            <a:ext cx="9736027" cy="1200329"/>
          </a:xfrm>
          <a:prstGeom prst="rect">
            <a:avLst/>
          </a:prstGeom>
          <a:noFill/>
        </p:spPr>
        <p:txBody>
          <a:bodyPr wrap="square">
            <a:spAutoFit/>
          </a:bodyPr>
          <a:lstStyle/>
          <a:p>
            <a:pPr marL="0" indent="0">
              <a:buNone/>
            </a:pPr>
            <a:r>
              <a:rPr lang="en-US" sz="1800" dirty="0">
                <a:solidFill>
                  <a:srgbClr val="2F5E98"/>
                </a:solidFill>
                <a:highlight>
                  <a:srgbClr val="FFFF00"/>
                </a:highlight>
                <a:latin typeface="Franklin Gothic Book" panose="020B0503020102020204" pitchFamily="34" charset="0"/>
              </a:rPr>
              <a:t>Amidst the pandemic, the Hicksville Water District has continued to work diligently to outfit all our water treatment facilities with the most up-to-date filtration systems. The District’s construction is well underway and we are on track to have the facilities built before the anticipated compliance timeline.</a:t>
            </a:r>
          </a:p>
        </p:txBody>
      </p:sp>
    </p:spTree>
    <p:extLst>
      <p:ext uri="{BB962C8B-B14F-4D97-AF65-F5344CB8AC3E}">
        <p14:creationId xmlns:p14="http://schemas.microsoft.com/office/powerpoint/2010/main" val="24940620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1"/>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05882" y="5922822"/>
            <a:ext cx="764039" cy="778155"/>
          </a:xfrm>
          <a:prstGeom prst="rect">
            <a:avLst/>
          </a:prstGeom>
        </p:spPr>
      </p:pic>
      <p:sp>
        <p:nvSpPr>
          <p:cNvPr id="2" name="Title 1"/>
          <p:cNvSpPr>
            <a:spLocks noGrp="1"/>
          </p:cNvSpPr>
          <p:nvPr>
            <p:ph type="title"/>
          </p:nvPr>
        </p:nvSpPr>
        <p:spPr>
          <a:xfrm>
            <a:off x="838200" y="365125"/>
            <a:ext cx="11131720" cy="1325563"/>
          </a:xfrm>
        </p:spPr>
        <p:txBody>
          <a:bodyPr>
            <a:normAutofit/>
          </a:bodyPr>
          <a:lstStyle/>
          <a:p>
            <a:r>
              <a:rPr lang="en-US" sz="3600" dirty="0">
                <a:solidFill>
                  <a:srgbClr val="245693"/>
                </a:solidFill>
                <a:latin typeface="Franklin Gothic Medium" panose="020B0603020102020204" pitchFamily="34" charset="0"/>
              </a:rPr>
              <a:t>Good News! 1,4-Dioxane Treatment is up and running!</a:t>
            </a:r>
            <a:endParaRPr lang="en-US" sz="3600" dirty="0">
              <a:solidFill>
                <a:srgbClr val="A8D2F0"/>
              </a:solidFill>
              <a:latin typeface="Franklin Gothic Medium" panose="020B0603020102020204" pitchFamily="34" charset="0"/>
            </a:endParaRPr>
          </a:p>
        </p:txBody>
      </p:sp>
      <p:sp>
        <p:nvSpPr>
          <p:cNvPr id="3" name="Content Placeholder 2"/>
          <p:cNvSpPr>
            <a:spLocks noGrp="1"/>
          </p:cNvSpPr>
          <p:nvPr>
            <p:ph idx="1"/>
          </p:nvPr>
        </p:nvSpPr>
        <p:spPr>
          <a:xfrm>
            <a:off x="838199" y="1825624"/>
            <a:ext cx="11131721" cy="4655857"/>
          </a:xfrm>
        </p:spPr>
        <p:txBody>
          <a:bodyPr>
            <a:normAutofit/>
          </a:bodyPr>
          <a:lstStyle/>
          <a:p>
            <a:r>
              <a:rPr lang="en-US" sz="2400" dirty="0">
                <a:solidFill>
                  <a:srgbClr val="07903F"/>
                </a:solidFill>
                <a:latin typeface="Franklin Gothic Book" panose="020B0503020102020204" pitchFamily="34" charset="0"/>
              </a:rPr>
              <a:t>The Hicksville Water District is proud to announce that AOP systems at Plants 1 &amp; 4 are officially online!</a:t>
            </a:r>
          </a:p>
          <a:p>
            <a:r>
              <a:rPr lang="en-US" sz="2400" dirty="0">
                <a:solidFill>
                  <a:srgbClr val="07903F"/>
                </a:solidFill>
                <a:latin typeface="Franklin Gothic Book" panose="020B0503020102020204" pitchFamily="34" charset="0"/>
              </a:rPr>
              <a:t>Among one of the first water providers on Long Island to have this treatment system online</a:t>
            </a:r>
          </a:p>
          <a:p>
            <a:r>
              <a:rPr lang="en-US" sz="2400" dirty="0">
                <a:solidFill>
                  <a:srgbClr val="07903F"/>
                </a:solidFill>
                <a:latin typeface="Franklin Gothic Book" panose="020B0503020102020204" pitchFamily="34" charset="0"/>
              </a:rPr>
              <a:t>Rids water supply of 1,4-dioxane</a:t>
            </a:r>
          </a:p>
          <a:p>
            <a:pPr lvl="1"/>
            <a:r>
              <a:rPr lang="en-US" sz="2000" dirty="0">
                <a:solidFill>
                  <a:srgbClr val="07903F"/>
                </a:solidFill>
                <a:latin typeface="Franklin Gothic Book" panose="020B0503020102020204" pitchFamily="34" charset="0"/>
              </a:rPr>
              <a:t>Also removes PFOA and PFOS</a:t>
            </a:r>
          </a:p>
          <a:p>
            <a:r>
              <a:rPr lang="en-US" sz="2400" dirty="0">
                <a:solidFill>
                  <a:srgbClr val="07903F"/>
                </a:solidFill>
                <a:latin typeface="Franklin Gothic Book" panose="020B0503020102020204" pitchFamily="34" charset="0"/>
              </a:rPr>
              <a:t>Complies with new State regulations</a:t>
            </a:r>
          </a:p>
          <a:p>
            <a:endParaRPr lang="en-US" sz="2400" dirty="0">
              <a:solidFill>
                <a:srgbClr val="07903F"/>
              </a:solidFill>
              <a:latin typeface="Franklin Gothic Book" panose="020B0503020102020204" pitchFamily="34" charset="0"/>
            </a:endParaRPr>
          </a:p>
          <a:p>
            <a:endParaRPr lang="en-US" sz="2400" dirty="0">
              <a:solidFill>
                <a:srgbClr val="07903F"/>
              </a:solidFill>
              <a:latin typeface="Franklin Gothic Book" panose="020B0503020102020204" pitchFamily="34" charset="0"/>
            </a:endParaRP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96000" y="3259742"/>
            <a:ext cx="4321051" cy="3240789"/>
          </a:xfrm>
          <a:prstGeom prst="rect">
            <a:avLst/>
          </a:prstGeom>
        </p:spPr>
      </p:pic>
    </p:spTree>
    <p:extLst>
      <p:ext uri="{BB962C8B-B14F-4D97-AF65-F5344CB8AC3E}">
        <p14:creationId xmlns:p14="http://schemas.microsoft.com/office/powerpoint/2010/main" val="22543496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1"/>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05882" y="5922822"/>
            <a:ext cx="764039" cy="778155"/>
          </a:xfrm>
          <a:prstGeom prst="rect">
            <a:avLst/>
          </a:prstGeom>
        </p:spPr>
      </p:pic>
      <p:sp>
        <p:nvSpPr>
          <p:cNvPr id="2" name="Title 1"/>
          <p:cNvSpPr>
            <a:spLocks noGrp="1"/>
          </p:cNvSpPr>
          <p:nvPr>
            <p:ph type="title"/>
          </p:nvPr>
        </p:nvSpPr>
        <p:spPr/>
        <p:txBody>
          <a:bodyPr/>
          <a:lstStyle/>
          <a:p>
            <a:r>
              <a:rPr lang="en-US" dirty="0">
                <a:solidFill>
                  <a:srgbClr val="245693"/>
                </a:solidFill>
                <a:latin typeface="Franklin Gothic Medium" panose="020B0603020102020204" pitchFamily="34" charset="0"/>
              </a:rPr>
              <a:t>Interim Treatment Measures</a:t>
            </a:r>
          </a:p>
        </p:txBody>
      </p:sp>
      <p:sp>
        <p:nvSpPr>
          <p:cNvPr id="3" name="Content Placeholder 2"/>
          <p:cNvSpPr>
            <a:spLocks noGrp="1"/>
          </p:cNvSpPr>
          <p:nvPr>
            <p:ph idx="1"/>
          </p:nvPr>
        </p:nvSpPr>
        <p:spPr>
          <a:xfrm>
            <a:off x="838199" y="1825625"/>
            <a:ext cx="10685929" cy="5032376"/>
          </a:xfrm>
        </p:spPr>
        <p:txBody>
          <a:bodyPr>
            <a:normAutofit/>
          </a:bodyPr>
          <a:lstStyle/>
          <a:p>
            <a:r>
              <a:rPr lang="en-US" sz="2400" dirty="0">
                <a:solidFill>
                  <a:srgbClr val="07903F"/>
                </a:solidFill>
                <a:latin typeface="Franklin Gothic Book" panose="020B0503020102020204" pitchFamily="34" charset="0"/>
              </a:rPr>
              <a:t>Passed emergency resolutions allowing the District to move swiftly in preordering the necessary treatment equipment</a:t>
            </a:r>
          </a:p>
          <a:p>
            <a:r>
              <a:rPr lang="en-US" sz="2400" dirty="0">
                <a:solidFill>
                  <a:srgbClr val="07903F"/>
                </a:solidFill>
                <a:latin typeface="Franklin Gothic Book" panose="020B0503020102020204" pitchFamily="34" charset="0"/>
              </a:rPr>
              <a:t>Completed all preliminary and planning work, including the required pilot studies to ensure the advanced treatment technology works as needed at each impacted well site</a:t>
            </a:r>
          </a:p>
          <a:p>
            <a:r>
              <a:rPr lang="en-US" sz="2400" dirty="0">
                <a:solidFill>
                  <a:srgbClr val="07903F"/>
                </a:solidFill>
                <a:latin typeface="Franklin Gothic Book" panose="020B0503020102020204" pitchFamily="34" charset="0"/>
              </a:rPr>
              <a:t>Implementing interim wellhead treatment at Plants 5 &amp; 9</a:t>
            </a:r>
          </a:p>
          <a:p>
            <a:pPr lvl="1"/>
            <a:r>
              <a:rPr lang="en-US" sz="2000" dirty="0">
                <a:solidFill>
                  <a:srgbClr val="07903F"/>
                </a:solidFill>
                <a:latin typeface="Franklin Gothic Book" panose="020B0503020102020204" pitchFamily="34" charset="0"/>
              </a:rPr>
              <a:t>Plan to have systems online in Summer 2021</a:t>
            </a:r>
          </a:p>
          <a:p>
            <a:r>
              <a:rPr lang="en-US" sz="2400" dirty="0">
                <a:solidFill>
                  <a:srgbClr val="07903F"/>
                </a:solidFill>
                <a:latin typeface="Franklin Gothic Book" panose="020B0503020102020204" pitchFamily="34" charset="0"/>
              </a:rPr>
              <a:t>Constructing permanent treatment at Plant 8</a:t>
            </a:r>
          </a:p>
          <a:p>
            <a:pPr lvl="1"/>
            <a:r>
              <a:rPr lang="en-US" sz="2000" dirty="0">
                <a:solidFill>
                  <a:srgbClr val="07903F"/>
                </a:solidFill>
                <a:latin typeface="Franklin Gothic Book" panose="020B0503020102020204" pitchFamily="34" charset="0"/>
              </a:rPr>
              <a:t>Plan to have this system online in 2022</a:t>
            </a:r>
          </a:p>
          <a:p>
            <a:endParaRPr lang="en-US" dirty="0">
              <a:solidFill>
                <a:srgbClr val="07903F"/>
              </a:solidFill>
              <a:latin typeface="Franklin Gothic Book" panose="020B0503020102020204" pitchFamily="34" charset="0"/>
            </a:endParaRPr>
          </a:p>
          <a:p>
            <a:endParaRPr lang="en-US" dirty="0">
              <a:solidFill>
                <a:srgbClr val="07903F"/>
              </a:solidFill>
              <a:latin typeface="Franklin Gothic Book" panose="020B0503020102020204" pitchFamily="34" charset="0"/>
            </a:endParaRPr>
          </a:p>
        </p:txBody>
      </p:sp>
    </p:spTree>
    <p:extLst>
      <p:ext uri="{BB962C8B-B14F-4D97-AF65-F5344CB8AC3E}">
        <p14:creationId xmlns:p14="http://schemas.microsoft.com/office/powerpoint/2010/main" val="34711367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1"/>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05882" y="5922822"/>
            <a:ext cx="764039" cy="778155"/>
          </a:xfrm>
          <a:prstGeom prst="rect">
            <a:avLst/>
          </a:prstGeom>
        </p:spPr>
      </p:pic>
      <p:sp>
        <p:nvSpPr>
          <p:cNvPr id="2" name="Title 1"/>
          <p:cNvSpPr>
            <a:spLocks noGrp="1"/>
          </p:cNvSpPr>
          <p:nvPr>
            <p:ph type="title"/>
          </p:nvPr>
        </p:nvSpPr>
        <p:spPr/>
        <p:txBody>
          <a:bodyPr/>
          <a:lstStyle/>
          <a:p>
            <a:r>
              <a:rPr lang="en-US" dirty="0">
                <a:solidFill>
                  <a:srgbClr val="245693"/>
                </a:solidFill>
                <a:latin typeface="Franklin Gothic Medium" panose="020B0603020102020204" pitchFamily="34" charset="0"/>
              </a:rPr>
              <a:t>More About the Treatment </a:t>
            </a:r>
          </a:p>
        </p:txBody>
      </p:sp>
      <p:sp>
        <p:nvSpPr>
          <p:cNvPr id="3" name="Content Placeholder 2"/>
          <p:cNvSpPr>
            <a:spLocks noGrp="1"/>
          </p:cNvSpPr>
          <p:nvPr>
            <p:ph idx="1"/>
          </p:nvPr>
        </p:nvSpPr>
        <p:spPr>
          <a:xfrm>
            <a:off x="838200" y="1825625"/>
            <a:ext cx="10515600" cy="4097197"/>
          </a:xfrm>
        </p:spPr>
        <p:txBody>
          <a:bodyPr>
            <a:normAutofit/>
          </a:bodyPr>
          <a:lstStyle/>
          <a:p>
            <a:r>
              <a:rPr lang="en-US" sz="2400" dirty="0">
                <a:solidFill>
                  <a:srgbClr val="07903F"/>
                </a:solidFill>
                <a:latin typeface="Franklin Gothic Book" panose="020B0503020102020204" pitchFamily="34" charset="0"/>
              </a:rPr>
              <a:t>Advanced Oxidation Process (AOP)</a:t>
            </a:r>
          </a:p>
          <a:p>
            <a:pPr lvl="1"/>
            <a:r>
              <a:rPr lang="en-US" sz="1800" dirty="0">
                <a:solidFill>
                  <a:srgbClr val="07903F"/>
                </a:solidFill>
                <a:latin typeface="Franklin Gothic Book" panose="020B0503020102020204" pitchFamily="34" charset="0"/>
              </a:rPr>
              <a:t>Only approved treatment method for removing 1,4-dioxane</a:t>
            </a:r>
          </a:p>
          <a:p>
            <a:pPr lvl="1"/>
            <a:r>
              <a:rPr lang="en-US" sz="1800" dirty="0">
                <a:solidFill>
                  <a:srgbClr val="07903F"/>
                </a:solidFill>
                <a:latin typeface="Franklin Gothic Book" panose="020B0503020102020204" pitchFamily="34" charset="0"/>
              </a:rPr>
              <a:t>Uses ultraviolet light reaction and a low concentration of hydrogen peroxide to destroy 1,4-dioxane molecules</a:t>
            </a:r>
          </a:p>
          <a:p>
            <a:r>
              <a:rPr lang="en-US" sz="2400" dirty="0">
                <a:solidFill>
                  <a:srgbClr val="07903F"/>
                </a:solidFill>
                <a:latin typeface="Franklin Gothic Book" panose="020B0503020102020204" pitchFamily="34" charset="0"/>
              </a:rPr>
              <a:t>Granular Activated Carbon (GAC)</a:t>
            </a:r>
          </a:p>
          <a:p>
            <a:pPr lvl="1"/>
            <a:r>
              <a:rPr lang="en-US" sz="1800" dirty="0">
                <a:solidFill>
                  <a:srgbClr val="07903F"/>
                </a:solidFill>
                <a:latin typeface="Franklin Gothic Book" panose="020B0503020102020204" pitchFamily="34" charset="0"/>
              </a:rPr>
              <a:t>Industrial-sized carbon filters</a:t>
            </a:r>
          </a:p>
          <a:p>
            <a:pPr lvl="1"/>
            <a:r>
              <a:rPr lang="en-US" sz="1800" dirty="0">
                <a:solidFill>
                  <a:srgbClr val="07903F"/>
                </a:solidFill>
                <a:latin typeface="Franklin Gothic Book" panose="020B0503020102020204" pitchFamily="34" charset="0"/>
              </a:rPr>
              <a:t>Removes any remaining hydrogen peroxide and other volatile organic compounds (VOC)</a:t>
            </a:r>
          </a:p>
          <a:p>
            <a:pPr marL="0" indent="0">
              <a:buNone/>
            </a:pPr>
            <a:endParaRPr lang="en-US" sz="2000" dirty="0">
              <a:solidFill>
                <a:srgbClr val="07903F"/>
              </a:solidFill>
              <a:latin typeface="Franklin Gothic Book" panose="020B0503020102020204" pitchFamily="34" charset="0"/>
            </a:endParaRPr>
          </a:p>
          <a:p>
            <a:pPr marL="0" indent="0">
              <a:buNone/>
            </a:pPr>
            <a:r>
              <a:rPr lang="en-US" sz="2400" dirty="0">
                <a:solidFill>
                  <a:srgbClr val="2F5E98"/>
                </a:solidFill>
                <a:latin typeface="Franklin Gothic Book" panose="020B0503020102020204" pitchFamily="34" charset="0"/>
              </a:rPr>
              <a:t>In summary, water is pumped from the ground, moves through the AOP treatment, then GAC treatment, followed by pH adjustment, then chlorinated, tested, and put into distribution for consumption.</a:t>
            </a:r>
          </a:p>
          <a:p>
            <a:endParaRPr lang="en-US" dirty="0">
              <a:solidFill>
                <a:srgbClr val="07903F"/>
              </a:solidFill>
              <a:latin typeface="Franklin Gothic Book" panose="020B0503020102020204" pitchFamily="34" charset="0"/>
            </a:endParaRPr>
          </a:p>
        </p:txBody>
      </p:sp>
    </p:spTree>
    <p:extLst>
      <p:ext uri="{BB962C8B-B14F-4D97-AF65-F5344CB8AC3E}">
        <p14:creationId xmlns:p14="http://schemas.microsoft.com/office/powerpoint/2010/main" val="36977544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1"/>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05882" y="5922822"/>
            <a:ext cx="764039" cy="778155"/>
          </a:xfrm>
          <a:prstGeom prst="rect">
            <a:avLst/>
          </a:prstGeom>
        </p:spPr>
      </p:pic>
      <p:sp>
        <p:nvSpPr>
          <p:cNvPr id="2" name="Title 1"/>
          <p:cNvSpPr>
            <a:spLocks noGrp="1"/>
          </p:cNvSpPr>
          <p:nvPr>
            <p:ph type="title"/>
          </p:nvPr>
        </p:nvSpPr>
        <p:spPr/>
        <p:txBody>
          <a:bodyPr/>
          <a:lstStyle/>
          <a:p>
            <a:r>
              <a:rPr lang="en-US" dirty="0">
                <a:solidFill>
                  <a:srgbClr val="245693"/>
                </a:solidFill>
                <a:latin typeface="Franklin Gothic Medium" panose="020B0603020102020204" pitchFamily="34" charset="0"/>
              </a:rPr>
              <a:t>1,4-Dioxane Treatment Costs</a:t>
            </a:r>
          </a:p>
        </p:txBody>
      </p:sp>
      <p:sp>
        <p:nvSpPr>
          <p:cNvPr id="3" name="Content Placeholder 2"/>
          <p:cNvSpPr>
            <a:spLocks noGrp="1"/>
          </p:cNvSpPr>
          <p:nvPr>
            <p:ph idx="1"/>
          </p:nvPr>
        </p:nvSpPr>
        <p:spPr>
          <a:xfrm>
            <a:off x="838200" y="1825625"/>
            <a:ext cx="10515600" cy="5032376"/>
          </a:xfrm>
        </p:spPr>
        <p:txBody>
          <a:bodyPr>
            <a:normAutofit/>
          </a:bodyPr>
          <a:lstStyle/>
          <a:p>
            <a:pPr marL="0" indent="0">
              <a:buNone/>
            </a:pPr>
            <a:r>
              <a:rPr lang="en-US" sz="2400" dirty="0">
                <a:solidFill>
                  <a:srgbClr val="07903F"/>
                </a:solidFill>
                <a:latin typeface="Franklin Gothic Demi" panose="020B0703020102020204" pitchFamily="34" charset="0"/>
              </a:rPr>
              <a:t>Capital Costs</a:t>
            </a:r>
          </a:p>
          <a:p>
            <a:r>
              <a:rPr lang="en-US" sz="2000" dirty="0">
                <a:solidFill>
                  <a:srgbClr val="07903F"/>
                </a:solidFill>
                <a:latin typeface="Franklin Gothic Book" panose="020B0503020102020204" pitchFamily="34" charset="0"/>
              </a:rPr>
              <a:t>Estimated capital costs Districtwide: $70 million</a:t>
            </a:r>
          </a:p>
          <a:p>
            <a:pPr lvl="1"/>
            <a:r>
              <a:rPr lang="en-US" sz="1600" dirty="0">
                <a:solidFill>
                  <a:srgbClr val="07903F"/>
                </a:solidFill>
                <a:latin typeface="Franklin Gothic Book" panose="020B0503020102020204" pitchFamily="34" charset="0"/>
              </a:rPr>
              <a:t>Treatment systems to be installed at 11 out of 14 well sites</a:t>
            </a:r>
          </a:p>
          <a:p>
            <a:pPr marL="0" indent="0">
              <a:buNone/>
            </a:pPr>
            <a:r>
              <a:rPr lang="en-US" sz="2400" dirty="0">
                <a:solidFill>
                  <a:srgbClr val="07903F"/>
                </a:solidFill>
                <a:latin typeface="Franklin Gothic Demi" panose="020B0703020102020204" pitchFamily="34" charset="0"/>
              </a:rPr>
              <a:t>Annual Costs</a:t>
            </a:r>
          </a:p>
          <a:p>
            <a:r>
              <a:rPr lang="en-US" sz="2000" dirty="0">
                <a:solidFill>
                  <a:srgbClr val="07903F"/>
                </a:solidFill>
                <a:latin typeface="Franklin Gothic Book" panose="020B0503020102020204" pitchFamily="34" charset="0"/>
              </a:rPr>
              <a:t>Bonding capital costs at 4% for 20 years: </a:t>
            </a:r>
            <a:r>
              <a:rPr lang="en-US" sz="2000" b="1" dirty="0">
                <a:solidFill>
                  <a:srgbClr val="07903F"/>
                </a:solidFill>
                <a:latin typeface="Franklin Gothic Book" panose="020B0503020102020204" pitchFamily="34" charset="0"/>
              </a:rPr>
              <a:t>$4.8 million annually</a:t>
            </a:r>
            <a:endParaRPr lang="en-US" b="1" dirty="0">
              <a:solidFill>
                <a:srgbClr val="07903F"/>
              </a:solidFill>
              <a:latin typeface="Franklin Gothic Book" panose="020B0503020102020204" pitchFamily="34" charset="0"/>
            </a:endParaRPr>
          </a:p>
          <a:p>
            <a:r>
              <a:rPr lang="en-US" sz="2000" dirty="0">
                <a:solidFill>
                  <a:srgbClr val="07903F"/>
                </a:solidFill>
                <a:latin typeface="Franklin Gothic Book" panose="020B0503020102020204" pitchFamily="34" charset="0"/>
              </a:rPr>
              <a:t>Operation and maintenance costs: </a:t>
            </a:r>
            <a:r>
              <a:rPr lang="en-US" sz="2000" b="1" dirty="0">
                <a:solidFill>
                  <a:srgbClr val="07903F"/>
                </a:solidFill>
                <a:latin typeface="Franklin Gothic Book" panose="020B0503020102020204" pitchFamily="34" charset="0"/>
              </a:rPr>
              <a:t>≈ $1.8 million annually</a:t>
            </a:r>
          </a:p>
          <a:p>
            <a:r>
              <a:rPr lang="en-US" sz="2000" dirty="0">
                <a:solidFill>
                  <a:srgbClr val="07903F"/>
                </a:solidFill>
                <a:latin typeface="Franklin Gothic Book" panose="020B0503020102020204" pitchFamily="34" charset="0"/>
              </a:rPr>
              <a:t>Total costs incurred annually: </a:t>
            </a:r>
            <a:r>
              <a:rPr lang="en-US" sz="2000" b="1" dirty="0">
                <a:solidFill>
                  <a:srgbClr val="07903F"/>
                </a:solidFill>
                <a:latin typeface="Franklin Gothic Book" panose="020B0503020102020204" pitchFamily="34" charset="0"/>
              </a:rPr>
              <a:t>≈ $6.6 million</a:t>
            </a:r>
          </a:p>
          <a:p>
            <a:r>
              <a:rPr lang="en-US" sz="2000" dirty="0">
                <a:solidFill>
                  <a:srgbClr val="07903F"/>
                </a:solidFill>
                <a:latin typeface="Franklin Gothic Book" panose="020B0503020102020204" pitchFamily="34" charset="0"/>
              </a:rPr>
              <a:t>Current budget: </a:t>
            </a:r>
            <a:r>
              <a:rPr lang="en-US" sz="2000" b="1">
                <a:solidFill>
                  <a:srgbClr val="07903F"/>
                </a:solidFill>
                <a:latin typeface="Franklin Gothic Book" panose="020B0503020102020204" pitchFamily="34" charset="0"/>
              </a:rPr>
              <a:t>$ 12.2 </a:t>
            </a:r>
            <a:r>
              <a:rPr lang="en-US" sz="2000" b="1" dirty="0">
                <a:solidFill>
                  <a:srgbClr val="07903F"/>
                </a:solidFill>
                <a:latin typeface="Franklin Gothic Book" panose="020B0503020102020204" pitchFamily="34" charset="0"/>
              </a:rPr>
              <a:t>million</a:t>
            </a:r>
          </a:p>
          <a:p>
            <a:pPr marL="0" indent="0">
              <a:buNone/>
            </a:pPr>
            <a:endParaRPr lang="en-US" sz="2000" b="1" dirty="0">
              <a:solidFill>
                <a:srgbClr val="07903F"/>
              </a:solidFill>
              <a:latin typeface="Franklin Gothic Book" panose="020B0503020102020204" pitchFamily="34" charset="0"/>
            </a:endParaRPr>
          </a:p>
        </p:txBody>
      </p:sp>
    </p:spTree>
    <p:extLst>
      <p:ext uri="{BB962C8B-B14F-4D97-AF65-F5344CB8AC3E}">
        <p14:creationId xmlns:p14="http://schemas.microsoft.com/office/powerpoint/2010/main" val="18818851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1"/>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05882" y="5922822"/>
            <a:ext cx="764039" cy="778155"/>
          </a:xfrm>
          <a:prstGeom prst="rect">
            <a:avLst/>
          </a:prstGeom>
        </p:spPr>
      </p:pic>
      <p:sp>
        <p:nvSpPr>
          <p:cNvPr id="2" name="Title 1"/>
          <p:cNvSpPr>
            <a:spLocks noGrp="1"/>
          </p:cNvSpPr>
          <p:nvPr>
            <p:ph type="title"/>
          </p:nvPr>
        </p:nvSpPr>
        <p:spPr/>
        <p:txBody>
          <a:bodyPr/>
          <a:lstStyle/>
          <a:p>
            <a:r>
              <a:rPr lang="en-US" dirty="0">
                <a:solidFill>
                  <a:srgbClr val="245693"/>
                </a:solidFill>
                <a:latin typeface="Franklin Gothic Medium" panose="020B0603020102020204" pitchFamily="34" charset="0"/>
              </a:rPr>
              <a:t>Funding These Treatment Projects</a:t>
            </a:r>
          </a:p>
        </p:txBody>
      </p:sp>
      <p:sp>
        <p:nvSpPr>
          <p:cNvPr id="3" name="Content Placeholder 2"/>
          <p:cNvSpPr>
            <a:spLocks noGrp="1"/>
          </p:cNvSpPr>
          <p:nvPr>
            <p:ph idx="1"/>
          </p:nvPr>
        </p:nvSpPr>
        <p:spPr>
          <a:xfrm>
            <a:off x="838200" y="1492624"/>
            <a:ext cx="10515600" cy="5365377"/>
          </a:xfrm>
        </p:spPr>
        <p:txBody>
          <a:bodyPr>
            <a:normAutofit fontScale="85000" lnSpcReduction="10000"/>
          </a:bodyPr>
          <a:lstStyle/>
          <a:p>
            <a:pPr marL="0" indent="0">
              <a:lnSpc>
                <a:spcPct val="120000"/>
              </a:lnSpc>
              <a:buNone/>
            </a:pPr>
            <a:r>
              <a:rPr lang="en-US" sz="2600" dirty="0">
                <a:solidFill>
                  <a:srgbClr val="07903F"/>
                </a:solidFill>
                <a:latin typeface="Franklin Gothic Book" panose="020B0503020102020204" pitchFamily="34" charset="0"/>
              </a:rPr>
              <a:t>With capital costs expected to top $70 million, the District is pursuing every funding avenue to remove the financial burden from Hicksville residents.</a:t>
            </a:r>
          </a:p>
          <a:p>
            <a:pPr>
              <a:lnSpc>
                <a:spcPct val="120000"/>
              </a:lnSpc>
            </a:pPr>
            <a:r>
              <a:rPr lang="en-US" sz="2600" dirty="0">
                <a:solidFill>
                  <a:srgbClr val="07903F"/>
                </a:solidFill>
                <a:latin typeface="Franklin Gothic Demi" panose="020B0703020102020204" pitchFamily="34" charset="0"/>
              </a:rPr>
              <a:t>Grant Funding</a:t>
            </a:r>
          </a:p>
          <a:p>
            <a:pPr lvl="1">
              <a:lnSpc>
                <a:spcPct val="120000"/>
              </a:lnSpc>
            </a:pPr>
            <a:r>
              <a:rPr lang="en-US" sz="2200" dirty="0">
                <a:solidFill>
                  <a:srgbClr val="07903F"/>
                </a:solidFill>
                <a:latin typeface="Franklin Gothic Book" panose="020B0503020102020204" pitchFamily="34" charset="0"/>
              </a:rPr>
              <a:t>More than $17 million in grants awarded from the state</a:t>
            </a:r>
          </a:p>
          <a:p>
            <a:pPr lvl="1">
              <a:lnSpc>
                <a:spcPct val="120000"/>
              </a:lnSpc>
            </a:pPr>
            <a:r>
              <a:rPr lang="en-US" sz="2200" dirty="0">
                <a:solidFill>
                  <a:srgbClr val="07903F"/>
                </a:solidFill>
                <a:latin typeface="Franklin Gothic Book" panose="020B0503020102020204" pitchFamily="34" charset="0"/>
              </a:rPr>
              <a:t>Grants are awarded on a project-by-project basis and only cover 60% of the project cost</a:t>
            </a:r>
          </a:p>
          <a:p>
            <a:pPr lvl="1">
              <a:lnSpc>
                <a:spcPct val="120000"/>
              </a:lnSpc>
            </a:pPr>
            <a:r>
              <a:rPr lang="en-US" sz="2200" dirty="0">
                <a:solidFill>
                  <a:srgbClr val="07903F"/>
                </a:solidFill>
                <a:latin typeface="Franklin Gothic Book" panose="020B0503020102020204" pitchFamily="34" charset="0"/>
              </a:rPr>
              <a:t>Given the state’s financial situation, it is unclear if future grants will be awarded</a:t>
            </a:r>
          </a:p>
          <a:p>
            <a:pPr>
              <a:lnSpc>
                <a:spcPct val="120000"/>
              </a:lnSpc>
            </a:pPr>
            <a:r>
              <a:rPr lang="en-US" sz="2600" dirty="0">
                <a:solidFill>
                  <a:srgbClr val="07903F"/>
                </a:solidFill>
                <a:latin typeface="Franklin Gothic Demi" panose="020B0703020102020204" pitchFamily="34" charset="0"/>
              </a:rPr>
              <a:t>Bonding</a:t>
            </a:r>
          </a:p>
          <a:p>
            <a:pPr lvl="1">
              <a:lnSpc>
                <a:spcPct val="120000"/>
              </a:lnSpc>
            </a:pPr>
            <a:r>
              <a:rPr lang="en-US" sz="2200" dirty="0">
                <a:solidFill>
                  <a:srgbClr val="07903F"/>
                </a:solidFill>
                <a:latin typeface="Franklin Gothic Book" panose="020B0503020102020204" pitchFamily="34" charset="0"/>
              </a:rPr>
              <a:t>Strong reporting by Moody's Rating Agency allows District to borrow money at a very low cost</a:t>
            </a:r>
          </a:p>
          <a:p>
            <a:pPr lvl="1">
              <a:lnSpc>
                <a:spcPct val="120000"/>
              </a:lnSpc>
            </a:pPr>
            <a:r>
              <a:rPr lang="en-US" sz="2200" dirty="0">
                <a:solidFill>
                  <a:srgbClr val="07903F"/>
                </a:solidFill>
                <a:latin typeface="Franklin Gothic Book" panose="020B0503020102020204" pitchFamily="34" charset="0"/>
              </a:rPr>
              <a:t>Seeking authorization for a $50 million bond to complete the necessary capital projects</a:t>
            </a:r>
          </a:p>
          <a:p>
            <a:pPr>
              <a:lnSpc>
                <a:spcPct val="120000"/>
              </a:lnSpc>
            </a:pPr>
            <a:r>
              <a:rPr lang="en-US" sz="2600" dirty="0">
                <a:solidFill>
                  <a:srgbClr val="07903F"/>
                </a:solidFill>
                <a:latin typeface="Franklin Gothic Demi" panose="020B0703020102020204" pitchFamily="34" charset="0"/>
              </a:rPr>
              <a:t>Litigation Against Polluters</a:t>
            </a:r>
          </a:p>
          <a:p>
            <a:pPr lvl="1">
              <a:lnSpc>
                <a:spcPct val="120000"/>
              </a:lnSpc>
            </a:pPr>
            <a:r>
              <a:rPr lang="en-US" sz="2200" dirty="0">
                <a:solidFill>
                  <a:srgbClr val="07903F"/>
                </a:solidFill>
                <a:latin typeface="Franklin Gothic Book" panose="020B0503020102020204" pitchFamily="34" charset="0"/>
              </a:rPr>
              <a:t>Aggressively pursuing damages against polluters</a:t>
            </a:r>
          </a:p>
          <a:p>
            <a:pPr lvl="1">
              <a:lnSpc>
                <a:spcPct val="120000"/>
              </a:lnSpc>
            </a:pPr>
            <a:r>
              <a:rPr lang="en-US" sz="2200" dirty="0">
                <a:solidFill>
                  <a:srgbClr val="07903F"/>
                </a:solidFill>
                <a:latin typeface="Franklin Gothic Book" panose="020B0503020102020204" pitchFamily="34" charset="0"/>
              </a:rPr>
              <a:t>Litigation is expected to take years, but if successful, the compensation will fund capital improvements and pay down bonded debt</a:t>
            </a:r>
            <a:endParaRPr lang="en-US" dirty="0">
              <a:solidFill>
                <a:srgbClr val="07903F"/>
              </a:solidFill>
              <a:latin typeface="Franklin Gothic Book" panose="020B0503020102020204" pitchFamily="34" charset="0"/>
            </a:endParaRPr>
          </a:p>
          <a:p>
            <a:endParaRPr lang="en-US" dirty="0">
              <a:solidFill>
                <a:srgbClr val="07903F"/>
              </a:solidFill>
              <a:latin typeface="Franklin Gothic Book" panose="020B0503020102020204" pitchFamily="34" charset="0"/>
            </a:endParaRPr>
          </a:p>
        </p:txBody>
      </p:sp>
    </p:spTree>
    <p:extLst>
      <p:ext uri="{BB962C8B-B14F-4D97-AF65-F5344CB8AC3E}">
        <p14:creationId xmlns:p14="http://schemas.microsoft.com/office/powerpoint/2010/main" val="229289211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1"/>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05882" y="5922822"/>
            <a:ext cx="764039" cy="778155"/>
          </a:xfrm>
          <a:prstGeom prst="rect">
            <a:avLst/>
          </a:prstGeom>
        </p:spPr>
      </p:pic>
      <p:sp>
        <p:nvSpPr>
          <p:cNvPr id="2" name="Title 1"/>
          <p:cNvSpPr>
            <a:spLocks noGrp="1"/>
          </p:cNvSpPr>
          <p:nvPr>
            <p:ph type="title"/>
          </p:nvPr>
        </p:nvSpPr>
        <p:spPr/>
        <p:txBody>
          <a:bodyPr/>
          <a:lstStyle/>
          <a:p>
            <a:r>
              <a:rPr lang="en-US" dirty="0">
                <a:solidFill>
                  <a:srgbClr val="245693"/>
                </a:solidFill>
                <a:latin typeface="Franklin Gothic Medium" panose="020B0603020102020204" pitchFamily="34" charset="0"/>
              </a:rPr>
              <a:t>Financials - A Need to Raise Rates</a:t>
            </a:r>
          </a:p>
        </p:txBody>
      </p:sp>
      <p:sp>
        <p:nvSpPr>
          <p:cNvPr id="3" name="Content Placeholder 2"/>
          <p:cNvSpPr>
            <a:spLocks noGrp="1"/>
          </p:cNvSpPr>
          <p:nvPr>
            <p:ph idx="1"/>
          </p:nvPr>
        </p:nvSpPr>
        <p:spPr>
          <a:xfrm>
            <a:off x="838200" y="1825626"/>
            <a:ext cx="10515600" cy="2172490"/>
          </a:xfrm>
        </p:spPr>
        <p:txBody>
          <a:bodyPr>
            <a:normAutofit fontScale="92500" lnSpcReduction="10000"/>
          </a:bodyPr>
          <a:lstStyle/>
          <a:p>
            <a:r>
              <a:rPr lang="en-US" sz="2000" dirty="0">
                <a:solidFill>
                  <a:srgbClr val="07903F"/>
                </a:solidFill>
                <a:latin typeface="Franklin Gothic Book" panose="020B0503020102020204" pitchFamily="34" charset="0"/>
              </a:rPr>
              <a:t>The Hicksville Water District has received more than $17 million in grants to help fund the necessary infrastructure at Plants 1 and 4 which covers 72% of the projected cost ($23.4 million) for Plants 1, 4 and 8.</a:t>
            </a:r>
          </a:p>
          <a:p>
            <a:r>
              <a:rPr lang="en-US" sz="2000" dirty="0">
                <a:solidFill>
                  <a:srgbClr val="07903F"/>
                </a:solidFill>
                <a:latin typeface="Franklin Gothic Book" panose="020B0503020102020204" pitchFamily="34" charset="0"/>
              </a:rPr>
              <a:t>Nine more plants are slated to receive AOP treatments</a:t>
            </a:r>
          </a:p>
          <a:p>
            <a:r>
              <a:rPr lang="en-US" sz="2000" dirty="0">
                <a:solidFill>
                  <a:srgbClr val="07903F"/>
                </a:solidFill>
                <a:latin typeface="Franklin Gothic Book" panose="020B0503020102020204" pitchFamily="34" charset="0"/>
              </a:rPr>
              <a:t>A modest rate increase is necessary to cover the costs for these new treatment systems (amounts to an average increase of $6 per quarter)</a:t>
            </a:r>
          </a:p>
          <a:p>
            <a:r>
              <a:rPr lang="en-US" sz="2000" dirty="0">
                <a:solidFill>
                  <a:srgbClr val="07903F"/>
                </a:solidFill>
                <a:latin typeface="Franklin Gothic Book" panose="020B0503020102020204" pitchFamily="34" charset="0"/>
              </a:rPr>
              <a:t>This year, we have been able to avoid the need to raise taxes</a:t>
            </a:r>
            <a:endParaRPr lang="en-US" sz="1200" dirty="0">
              <a:solidFill>
                <a:srgbClr val="07903F"/>
              </a:solidFill>
              <a:latin typeface="Franklin Gothic Book" panose="020B0503020102020204" pitchFamily="34" charset="0"/>
            </a:endParaRPr>
          </a:p>
          <a:p>
            <a:pPr lvl="1"/>
            <a:endParaRPr lang="en-US" sz="1800" dirty="0">
              <a:solidFill>
                <a:srgbClr val="07903F"/>
              </a:solidFill>
              <a:latin typeface="Franklin Gothic Book" panose="020B0503020102020204" pitchFamily="34" charset="0"/>
            </a:endParaRPr>
          </a:p>
          <a:p>
            <a:pPr marL="0" indent="0">
              <a:buNone/>
            </a:pPr>
            <a:endParaRPr lang="en-US" sz="2200" dirty="0">
              <a:solidFill>
                <a:srgbClr val="07903F"/>
              </a:solidFill>
              <a:latin typeface="Franklin Gothic Book" panose="020B0503020102020204" pitchFamily="34" charset="0"/>
            </a:endParaRPr>
          </a:p>
          <a:p>
            <a:pPr marL="0" indent="0">
              <a:buNone/>
            </a:pPr>
            <a:endParaRPr lang="en-US" sz="2200" dirty="0">
              <a:solidFill>
                <a:srgbClr val="07903F"/>
              </a:solidFill>
              <a:latin typeface="Franklin Gothic Book" panose="020B0503020102020204" pitchFamily="34" charset="0"/>
            </a:endParaRPr>
          </a:p>
          <a:p>
            <a:pPr marL="0" indent="0">
              <a:buNone/>
            </a:pPr>
            <a:endParaRPr lang="en-US" sz="2200" dirty="0">
              <a:solidFill>
                <a:srgbClr val="07903F"/>
              </a:solidFill>
              <a:latin typeface="Franklin Gothic Book" panose="020B0503020102020204" pitchFamily="34" charset="0"/>
            </a:endParaRPr>
          </a:p>
          <a:p>
            <a:pPr marL="0" indent="0">
              <a:buNone/>
            </a:pPr>
            <a:endParaRPr lang="en-US" sz="2200" dirty="0">
              <a:solidFill>
                <a:srgbClr val="07903F"/>
              </a:solidFill>
              <a:latin typeface="Franklin Gothic Book" panose="020B0503020102020204" pitchFamily="34" charset="0"/>
            </a:endParaRPr>
          </a:p>
          <a:p>
            <a:pPr marL="0" indent="0">
              <a:buNone/>
            </a:pPr>
            <a:endParaRPr lang="en-US" sz="2200" dirty="0">
              <a:solidFill>
                <a:srgbClr val="07903F"/>
              </a:solidFill>
              <a:latin typeface="Franklin Gothic Book" panose="020B0503020102020204" pitchFamily="34" charset="0"/>
            </a:endParaRPr>
          </a:p>
          <a:p>
            <a:endParaRPr lang="en-US" dirty="0">
              <a:solidFill>
                <a:srgbClr val="07903F"/>
              </a:solidFill>
              <a:latin typeface="Franklin Gothic Book" panose="020B0503020102020204" pitchFamily="34" charset="0"/>
            </a:endParaRPr>
          </a:p>
          <a:p>
            <a:endParaRPr lang="en-US" dirty="0">
              <a:solidFill>
                <a:srgbClr val="07903F"/>
              </a:solidFill>
              <a:latin typeface="Franklin Gothic Book" panose="020B0503020102020204" pitchFamily="34" charset="0"/>
            </a:endParaRPr>
          </a:p>
          <a:p>
            <a:endParaRPr lang="en-US" dirty="0">
              <a:solidFill>
                <a:srgbClr val="07903F"/>
              </a:solidFill>
              <a:latin typeface="Franklin Gothic Book" panose="020B0503020102020204" pitchFamily="34" charset="0"/>
            </a:endParaRPr>
          </a:p>
        </p:txBody>
      </p:sp>
      <p:graphicFrame>
        <p:nvGraphicFramePr>
          <p:cNvPr id="7" name="Table 6"/>
          <p:cNvGraphicFramePr>
            <a:graphicFrameLocks noGrp="1"/>
          </p:cNvGraphicFramePr>
          <p:nvPr>
            <p:extLst>
              <p:ext uri="{D42A27DB-BD31-4B8C-83A1-F6EECF244321}">
                <p14:modId xmlns:p14="http://schemas.microsoft.com/office/powerpoint/2010/main" val="2456138511"/>
              </p:ext>
            </p:extLst>
          </p:nvPr>
        </p:nvGraphicFramePr>
        <p:xfrm>
          <a:off x="6379475" y="4367449"/>
          <a:ext cx="4402622" cy="2238487"/>
        </p:xfrm>
        <a:graphic>
          <a:graphicData uri="http://schemas.openxmlformats.org/drawingml/2006/table">
            <a:tbl>
              <a:tblPr firstRow="1" bandRow="1">
                <a:tableStyleId>{5C22544A-7EE6-4342-B048-85BDC9FD1C3A}</a:tableStyleId>
              </a:tblPr>
              <a:tblGrid>
                <a:gridCol w="2201311">
                  <a:extLst>
                    <a:ext uri="{9D8B030D-6E8A-4147-A177-3AD203B41FA5}">
                      <a16:colId xmlns:a16="http://schemas.microsoft.com/office/drawing/2014/main" xmlns="" val="20000"/>
                    </a:ext>
                  </a:extLst>
                </a:gridCol>
                <a:gridCol w="2201311">
                  <a:extLst>
                    <a:ext uri="{9D8B030D-6E8A-4147-A177-3AD203B41FA5}">
                      <a16:colId xmlns:a16="http://schemas.microsoft.com/office/drawing/2014/main" xmlns="" val="20001"/>
                    </a:ext>
                  </a:extLst>
                </a:gridCol>
              </a:tblGrid>
              <a:tr h="384287">
                <a:tc>
                  <a:txBody>
                    <a:bodyPr/>
                    <a:lstStyle/>
                    <a:p>
                      <a:r>
                        <a:rPr lang="en-US" sz="1600" b="0" dirty="0">
                          <a:latin typeface="Franklin Gothic Demi" panose="020B0703020102020204" pitchFamily="34" charset="0"/>
                        </a:rPr>
                        <a:t>Consumption (gallons)</a:t>
                      </a:r>
                    </a:p>
                  </a:txBody>
                  <a:tcPr/>
                </a:tc>
                <a:tc>
                  <a:txBody>
                    <a:bodyPr/>
                    <a:lstStyle/>
                    <a:p>
                      <a:r>
                        <a:rPr lang="en-US" sz="1600" b="0" dirty="0">
                          <a:latin typeface="Franklin Gothic Demi" panose="020B0703020102020204" pitchFamily="34" charset="0"/>
                        </a:rPr>
                        <a:t>Charges</a:t>
                      </a:r>
                    </a:p>
                  </a:txBody>
                  <a:tcPr/>
                </a:tc>
                <a:extLst>
                  <a:ext uri="{0D108BD9-81ED-4DB2-BD59-A6C34878D82A}">
                    <a16:rowId xmlns:a16="http://schemas.microsoft.com/office/drawing/2014/main" xmlns="" val="10000"/>
                  </a:ext>
                </a:extLst>
              </a:tr>
              <a:tr h="370840">
                <a:tc>
                  <a:txBody>
                    <a:bodyPr/>
                    <a:lstStyle/>
                    <a:p>
                      <a:r>
                        <a:rPr lang="en-US" sz="1400" dirty="0">
                          <a:latin typeface="Franklin Gothic Book" panose="020B0503020102020204" pitchFamily="34" charset="0"/>
                        </a:rPr>
                        <a:t>Up to 10,000</a:t>
                      </a:r>
                    </a:p>
                  </a:txBody>
                  <a:tcPr/>
                </a:tc>
                <a:tc>
                  <a:txBody>
                    <a:bodyPr/>
                    <a:lstStyle/>
                    <a:p>
                      <a:r>
                        <a:rPr lang="en-US" sz="1400" dirty="0">
                          <a:latin typeface="Franklin Gothic Book" panose="020B0503020102020204" pitchFamily="34" charset="0"/>
                        </a:rPr>
                        <a:t>$12.00</a:t>
                      </a:r>
                      <a:r>
                        <a:rPr lang="en-US" sz="1400" baseline="0" dirty="0">
                          <a:latin typeface="Franklin Gothic Book" panose="020B0503020102020204" pitchFamily="34" charset="0"/>
                        </a:rPr>
                        <a:t> minimum</a:t>
                      </a:r>
                      <a:endParaRPr lang="en-US" sz="1400" dirty="0">
                        <a:latin typeface="Franklin Gothic Book" panose="020B0503020102020204" pitchFamily="34" charset="0"/>
                      </a:endParaRPr>
                    </a:p>
                  </a:txBody>
                  <a:tcPr/>
                </a:tc>
                <a:extLst>
                  <a:ext uri="{0D108BD9-81ED-4DB2-BD59-A6C34878D82A}">
                    <a16:rowId xmlns:a16="http://schemas.microsoft.com/office/drawing/2014/main" xmlns="" val="10001"/>
                  </a:ext>
                </a:extLst>
              </a:tr>
              <a:tr h="370840">
                <a:tc>
                  <a:txBody>
                    <a:bodyPr/>
                    <a:lstStyle/>
                    <a:p>
                      <a:r>
                        <a:rPr lang="en-US" sz="1400" dirty="0">
                          <a:latin typeface="Franklin Gothic Book" panose="020B0503020102020204" pitchFamily="34" charset="0"/>
                        </a:rPr>
                        <a:t>11,000 to 26,000</a:t>
                      </a:r>
                    </a:p>
                  </a:txBody>
                  <a:tcPr/>
                </a:tc>
                <a:tc>
                  <a:txBody>
                    <a:bodyPr/>
                    <a:lstStyle/>
                    <a:p>
                      <a:r>
                        <a:rPr lang="en-US" sz="1400" dirty="0">
                          <a:latin typeface="Franklin Gothic Book" panose="020B0503020102020204" pitchFamily="34" charset="0"/>
                        </a:rPr>
                        <a:t>$1.30/thousand gallons</a:t>
                      </a:r>
                    </a:p>
                  </a:txBody>
                  <a:tcPr/>
                </a:tc>
                <a:extLst>
                  <a:ext uri="{0D108BD9-81ED-4DB2-BD59-A6C34878D82A}">
                    <a16:rowId xmlns:a16="http://schemas.microsoft.com/office/drawing/2014/main" xmlns="" val="10002"/>
                  </a:ext>
                </a:extLst>
              </a:tr>
              <a:tr h="370840">
                <a:tc>
                  <a:txBody>
                    <a:bodyPr/>
                    <a:lstStyle/>
                    <a:p>
                      <a:r>
                        <a:rPr lang="en-US" sz="1400" dirty="0">
                          <a:latin typeface="Franklin Gothic Book" panose="020B0503020102020204" pitchFamily="34" charset="0"/>
                        </a:rPr>
                        <a:t>27,000 to 46,000</a:t>
                      </a:r>
                    </a:p>
                  </a:txBody>
                  <a:tcPr/>
                </a:tc>
                <a:tc>
                  <a:txBody>
                    <a:bodyPr/>
                    <a:lstStyle/>
                    <a:p>
                      <a:r>
                        <a:rPr lang="en-US" sz="1400" dirty="0">
                          <a:latin typeface="Franklin Gothic Book" panose="020B0503020102020204" pitchFamily="34" charset="0"/>
                        </a:rPr>
                        <a:t>$1.70/thousand gallons</a:t>
                      </a:r>
                    </a:p>
                  </a:txBody>
                  <a:tcPr/>
                </a:tc>
                <a:extLst>
                  <a:ext uri="{0D108BD9-81ED-4DB2-BD59-A6C34878D82A}">
                    <a16:rowId xmlns:a16="http://schemas.microsoft.com/office/drawing/2014/main" xmlns="" val="10003"/>
                  </a:ext>
                </a:extLst>
              </a:tr>
              <a:tr h="370840">
                <a:tc>
                  <a:txBody>
                    <a:bodyPr/>
                    <a:lstStyle/>
                    <a:p>
                      <a:r>
                        <a:rPr lang="en-US" sz="1400" dirty="0">
                          <a:latin typeface="Franklin Gothic Book" panose="020B0503020102020204" pitchFamily="34" charset="0"/>
                        </a:rPr>
                        <a:t>47,000 to 66,000</a:t>
                      </a:r>
                    </a:p>
                  </a:txBody>
                  <a:tcPr/>
                </a:tc>
                <a:tc>
                  <a:txBody>
                    <a:bodyPr/>
                    <a:lstStyle/>
                    <a:p>
                      <a:r>
                        <a:rPr lang="en-US" sz="1400" dirty="0">
                          <a:latin typeface="Franklin Gothic Book" panose="020B0503020102020204" pitchFamily="34" charset="0"/>
                        </a:rPr>
                        <a:t>$2.40/thousand gallons</a:t>
                      </a:r>
                    </a:p>
                  </a:txBody>
                  <a:tcPr/>
                </a:tc>
                <a:extLst>
                  <a:ext uri="{0D108BD9-81ED-4DB2-BD59-A6C34878D82A}">
                    <a16:rowId xmlns:a16="http://schemas.microsoft.com/office/drawing/2014/main" xmlns="" val="10004"/>
                  </a:ext>
                </a:extLst>
              </a:tr>
              <a:tr h="370840">
                <a:tc>
                  <a:txBody>
                    <a:bodyPr/>
                    <a:lstStyle/>
                    <a:p>
                      <a:r>
                        <a:rPr lang="en-US" sz="1400" dirty="0">
                          <a:latin typeface="Franklin Gothic Book" panose="020B0503020102020204" pitchFamily="34" charset="0"/>
                        </a:rPr>
                        <a:t>Over 67,000</a:t>
                      </a:r>
                    </a:p>
                  </a:txBody>
                  <a:tcPr/>
                </a:tc>
                <a:tc>
                  <a:txBody>
                    <a:bodyPr/>
                    <a:lstStyle/>
                    <a:p>
                      <a:r>
                        <a:rPr lang="en-US" sz="1400" dirty="0">
                          <a:latin typeface="Franklin Gothic Book" panose="020B0503020102020204" pitchFamily="34" charset="0"/>
                        </a:rPr>
                        <a:t>$3.20/thousand gallons</a:t>
                      </a:r>
                    </a:p>
                  </a:txBody>
                  <a:tcPr/>
                </a:tc>
                <a:extLst>
                  <a:ext uri="{0D108BD9-81ED-4DB2-BD59-A6C34878D82A}">
                    <a16:rowId xmlns:a16="http://schemas.microsoft.com/office/drawing/2014/main" xmlns="" val="10005"/>
                  </a:ext>
                </a:extLst>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1460102734"/>
              </p:ext>
            </p:extLst>
          </p:nvPr>
        </p:nvGraphicFramePr>
        <p:xfrm>
          <a:off x="1544306" y="4367448"/>
          <a:ext cx="4402622" cy="2238487"/>
        </p:xfrm>
        <a:graphic>
          <a:graphicData uri="http://schemas.openxmlformats.org/drawingml/2006/table">
            <a:tbl>
              <a:tblPr firstRow="1" bandRow="1">
                <a:tableStyleId>{5C22544A-7EE6-4342-B048-85BDC9FD1C3A}</a:tableStyleId>
              </a:tblPr>
              <a:tblGrid>
                <a:gridCol w="2201311">
                  <a:extLst>
                    <a:ext uri="{9D8B030D-6E8A-4147-A177-3AD203B41FA5}">
                      <a16:colId xmlns:a16="http://schemas.microsoft.com/office/drawing/2014/main" xmlns="" val="20000"/>
                    </a:ext>
                  </a:extLst>
                </a:gridCol>
                <a:gridCol w="2201311">
                  <a:extLst>
                    <a:ext uri="{9D8B030D-6E8A-4147-A177-3AD203B41FA5}">
                      <a16:colId xmlns:a16="http://schemas.microsoft.com/office/drawing/2014/main" xmlns="" val="20001"/>
                    </a:ext>
                  </a:extLst>
                </a:gridCol>
              </a:tblGrid>
              <a:tr h="384287">
                <a:tc>
                  <a:txBody>
                    <a:bodyPr/>
                    <a:lstStyle/>
                    <a:p>
                      <a:r>
                        <a:rPr lang="en-US" sz="1600" b="0" dirty="0">
                          <a:latin typeface="Franklin Gothic Demi" panose="020B0703020102020204" pitchFamily="34" charset="0"/>
                        </a:rPr>
                        <a:t>Consumption (gallons)</a:t>
                      </a:r>
                    </a:p>
                  </a:txBody>
                  <a:tcPr/>
                </a:tc>
                <a:tc>
                  <a:txBody>
                    <a:bodyPr/>
                    <a:lstStyle/>
                    <a:p>
                      <a:r>
                        <a:rPr lang="en-US" sz="1600" b="0" dirty="0">
                          <a:latin typeface="Franklin Gothic Demi" panose="020B0703020102020204" pitchFamily="34" charset="0"/>
                        </a:rPr>
                        <a:t>Charges</a:t>
                      </a:r>
                    </a:p>
                  </a:txBody>
                  <a:tcPr/>
                </a:tc>
                <a:extLst>
                  <a:ext uri="{0D108BD9-81ED-4DB2-BD59-A6C34878D82A}">
                    <a16:rowId xmlns:a16="http://schemas.microsoft.com/office/drawing/2014/main" xmlns="" val="10000"/>
                  </a:ext>
                </a:extLst>
              </a:tr>
              <a:tr h="370840">
                <a:tc>
                  <a:txBody>
                    <a:bodyPr/>
                    <a:lstStyle/>
                    <a:p>
                      <a:r>
                        <a:rPr lang="en-US" sz="1400" dirty="0">
                          <a:latin typeface="Franklin Gothic Book" panose="020B0503020102020204" pitchFamily="34" charset="0"/>
                        </a:rPr>
                        <a:t>Up to 10,000</a:t>
                      </a:r>
                    </a:p>
                  </a:txBody>
                  <a:tcPr/>
                </a:tc>
                <a:tc>
                  <a:txBody>
                    <a:bodyPr/>
                    <a:lstStyle/>
                    <a:p>
                      <a:r>
                        <a:rPr lang="en-US" sz="1400" dirty="0">
                          <a:latin typeface="Franklin Gothic Book" panose="020B0503020102020204" pitchFamily="34" charset="0"/>
                        </a:rPr>
                        <a:t>$9.00</a:t>
                      </a:r>
                      <a:r>
                        <a:rPr lang="en-US" sz="1400" baseline="0" dirty="0">
                          <a:latin typeface="Franklin Gothic Book" panose="020B0503020102020204" pitchFamily="34" charset="0"/>
                        </a:rPr>
                        <a:t> minimum</a:t>
                      </a:r>
                      <a:endParaRPr lang="en-US" sz="1400" dirty="0">
                        <a:latin typeface="Franklin Gothic Book" panose="020B0503020102020204" pitchFamily="34" charset="0"/>
                      </a:endParaRPr>
                    </a:p>
                  </a:txBody>
                  <a:tcPr/>
                </a:tc>
                <a:extLst>
                  <a:ext uri="{0D108BD9-81ED-4DB2-BD59-A6C34878D82A}">
                    <a16:rowId xmlns:a16="http://schemas.microsoft.com/office/drawing/2014/main" xmlns="" val="10001"/>
                  </a:ext>
                </a:extLst>
              </a:tr>
              <a:tr h="370840">
                <a:tc>
                  <a:txBody>
                    <a:bodyPr/>
                    <a:lstStyle/>
                    <a:p>
                      <a:r>
                        <a:rPr lang="en-US" sz="1400" dirty="0">
                          <a:latin typeface="Franklin Gothic Book" panose="020B0503020102020204" pitchFamily="34" charset="0"/>
                        </a:rPr>
                        <a:t>11,000 to 26,000</a:t>
                      </a:r>
                    </a:p>
                  </a:txBody>
                  <a:tcPr/>
                </a:tc>
                <a:tc>
                  <a:txBody>
                    <a:bodyPr/>
                    <a:lstStyle/>
                    <a:p>
                      <a:r>
                        <a:rPr lang="en-US" sz="1400" dirty="0">
                          <a:latin typeface="Franklin Gothic Book" panose="020B0503020102020204" pitchFamily="34" charset="0"/>
                        </a:rPr>
                        <a:t>$1.00/thousand gallons</a:t>
                      </a:r>
                    </a:p>
                  </a:txBody>
                  <a:tcPr/>
                </a:tc>
                <a:extLst>
                  <a:ext uri="{0D108BD9-81ED-4DB2-BD59-A6C34878D82A}">
                    <a16:rowId xmlns:a16="http://schemas.microsoft.com/office/drawing/2014/main" xmlns="" val="10002"/>
                  </a:ext>
                </a:extLst>
              </a:tr>
              <a:tr h="370840">
                <a:tc>
                  <a:txBody>
                    <a:bodyPr/>
                    <a:lstStyle/>
                    <a:p>
                      <a:r>
                        <a:rPr lang="en-US" sz="1400" dirty="0">
                          <a:latin typeface="Franklin Gothic Book" panose="020B0503020102020204" pitchFamily="34" charset="0"/>
                        </a:rPr>
                        <a:t>27,000 to 46,000</a:t>
                      </a:r>
                    </a:p>
                  </a:txBody>
                  <a:tcPr/>
                </a:tc>
                <a:tc>
                  <a:txBody>
                    <a:bodyPr/>
                    <a:lstStyle/>
                    <a:p>
                      <a:r>
                        <a:rPr lang="en-US" sz="1400" dirty="0">
                          <a:latin typeface="Franklin Gothic Book" panose="020B0503020102020204" pitchFamily="34" charset="0"/>
                        </a:rPr>
                        <a:t>$1.25/thousand gallons</a:t>
                      </a:r>
                    </a:p>
                  </a:txBody>
                  <a:tcPr/>
                </a:tc>
                <a:extLst>
                  <a:ext uri="{0D108BD9-81ED-4DB2-BD59-A6C34878D82A}">
                    <a16:rowId xmlns:a16="http://schemas.microsoft.com/office/drawing/2014/main" xmlns="" val="10003"/>
                  </a:ext>
                </a:extLst>
              </a:tr>
              <a:tr h="370840">
                <a:tc>
                  <a:txBody>
                    <a:bodyPr/>
                    <a:lstStyle/>
                    <a:p>
                      <a:r>
                        <a:rPr lang="en-US" sz="1400" dirty="0">
                          <a:latin typeface="Franklin Gothic Book" panose="020B0503020102020204" pitchFamily="34" charset="0"/>
                        </a:rPr>
                        <a:t>47,000 to 66,000</a:t>
                      </a:r>
                    </a:p>
                  </a:txBody>
                  <a:tcPr/>
                </a:tc>
                <a:tc>
                  <a:txBody>
                    <a:bodyPr/>
                    <a:lstStyle/>
                    <a:p>
                      <a:r>
                        <a:rPr lang="en-US" sz="1400" dirty="0">
                          <a:latin typeface="Franklin Gothic Book" panose="020B0503020102020204" pitchFamily="34" charset="0"/>
                        </a:rPr>
                        <a:t>$1.75/thousand gallons</a:t>
                      </a:r>
                    </a:p>
                  </a:txBody>
                  <a:tcPr/>
                </a:tc>
                <a:extLst>
                  <a:ext uri="{0D108BD9-81ED-4DB2-BD59-A6C34878D82A}">
                    <a16:rowId xmlns:a16="http://schemas.microsoft.com/office/drawing/2014/main" xmlns="" val="10004"/>
                  </a:ext>
                </a:extLst>
              </a:tr>
              <a:tr h="370840">
                <a:tc>
                  <a:txBody>
                    <a:bodyPr/>
                    <a:lstStyle/>
                    <a:p>
                      <a:r>
                        <a:rPr lang="en-US" sz="1400" dirty="0">
                          <a:latin typeface="Franklin Gothic Book" panose="020B0503020102020204" pitchFamily="34" charset="0"/>
                        </a:rPr>
                        <a:t>Over 67,000</a:t>
                      </a:r>
                    </a:p>
                  </a:txBody>
                  <a:tcPr/>
                </a:tc>
                <a:tc>
                  <a:txBody>
                    <a:bodyPr/>
                    <a:lstStyle/>
                    <a:p>
                      <a:r>
                        <a:rPr lang="en-US" sz="1400" dirty="0">
                          <a:latin typeface="Franklin Gothic Book" panose="020B0503020102020204" pitchFamily="34" charset="0"/>
                        </a:rPr>
                        <a:t>$2.35/thousand gallons</a:t>
                      </a:r>
                    </a:p>
                  </a:txBody>
                  <a:tcPr/>
                </a:tc>
                <a:extLst>
                  <a:ext uri="{0D108BD9-81ED-4DB2-BD59-A6C34878D82A}">
                    <a16:rowId xmlns:a16="http://schemas.microsoft.com/office/drawing/2014/main" xmlns="" val="10005"/>
                  </a:ext>
                </a:extLst>
              </a:tr>
            </a:tbl>
          </a:graphicData>
        </a:graphic>
      </p:graphicFrame>
      <p:sp>
        <p:nvSpPr>
          <p:cNvPr id="9" name="TextBox 8"/>
          <p:cNvSpPr txBox="1"/>
          <p:nvPr/>
        </p:nvSpPr>
        <p:spPr>
          <a:xfrm>
            <a:off x="2728479" y="3998116"/>
            <a:ext cx="2034275" cy="369332"/>
          </a:xfrm>
          <a:prstGeom prst="rect">
            <a:avLst/>
          </a:prstGeom>
          <a:noFill/>
        </p:spPr>
        <p:txBody>
          <a:bodyPr wrap="none" rtlCol="0">
            <a:spAutoFit/>
          </a:bodyPr>
          <a:lstStyle/>
          <a:p>
            <a:r>
              <a:rPr lang="en-US" dirty="0">
                <a:solidFill>
                  <a:srgbClr val="07903F"/>
                </a:solidFill>
                <a:latin typeface="Franklin Gothic Demi" panose="020B0703020102020204" pitchFamily="34" charset="0"/>
              </a:rPr>
              <a:t>2020 Water Rates</a:t>
            </a:r>
          </a:p>
        </p:txBody>
      </p:sp>
      <p:sp>
        <p:nvSpPr>
          <p:cNvPr id="10" name="TextBox 9"/>
          <p:cNvSpPr txBox="1"/>
          <p:nvPr/>
        </p:nvSpPr>
        <p:spPr>
          <a:xfrm>
            <a:off x="7564674" y="3998116"/>
            <a:ext cx="2032223" cy="369332"/>
          </a:xfrm>
          <a:prstGeom prst="rect">
            <a:avLst/>
          </a:prstGeom>
          <a:noFill/>
        </p:spPr>
        <p:txBody>
          <a:bodyPr wrap="none" rtlCol="0">
            <a:spAutoFit/>
          </a:bodyPr>
          <a:lstStyle/>
          <a:p>
            <a:pPr algn="ctr"/>
            <a:r>
              <a:rPr lang="en-US" dirty="0">
                <a:solidFill>
                  <a:srgbClr val="07903F"/>
                </a:solidFill>
                <a:latin typeface="Franklin Gothic Demi" panose="020B0703020102020204" pitchFamily="34" charset="0"/>
              </a:rPr>
              <a:t>2021 Water Rates</a:t>
            </a:r>
          </a:p>
        </p:txBody>
      </p:sp>
    </p:spTree>
    <p:extLst>
      <p:ext uri="{BB962C8B-B14F-4D97-AF65-F5344CB8AC3E}">
        <p14:creationId xmlns:p14="http://schemas.microsoft.com/office/powerpoint/2010/main" val="249001801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1"/>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05882" y="5922822"/>
            <a:ext cx="764039" cy="778155"/>
          </a:xfrm>
          <a:prstGeom prst="rect">
            <a:avLst/>
          </a:prstGeom>
        </p:spPr>
      </p:pic>
      <p:sp>
        <p:nvSpPr>
          <p:cNvPr id="2" name="Title 1"/>
          <p:cNvSpPr>
            <a:spLocks noGrp="1"/>
          </p:cNvSpPr>
          <p:nvPr>
            <p:ph type="title"/>
          </p:nvPr>
        </p:nvSpPr>
        <p:spPr/>
        <p:txBody>
          <a:bodyPr/>
          <a:lstStyle/>
          <a:p>
            <a:r>
              <a:rPr lang="en-US" dirty="0">
                <a:solidFill>
                  <a:srgbClr val="245693"/>
                </a:solidFill>
                <a:latin typeface="Franklin Gothic Medium" panose="020B0603020102020204" pitchFamily="34" charset="0"/>
              </a:rPr>
              <a:t>What will rates look like? </a:t>
            </a:r>
            <a:r>
              <a:rPr lang="en-US" dirty="0">
                <a:solidFill>
                  <a:srgbClr val="A8D2F0"/>
                </a:solidFill>
                <a:latin typeface="Franklin Gothic Medium" panose="020B0603020102020204" pitchFamily="34" charset="0"/>
              </a:rPr>
              <a:t>Residential</a:t>
            </a:r>
          </a:p>
        </p:txBody>
      </p:sp>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27075" y="1825624"/>
            <a:ext cx="8240607" cy="4524254"/>
          </a:xfrm>
          <a:prstGeom prst="rect">
            <a:avLst/>
          </a:prstGeom>
        </p:spPr>
      </p:pic>
      <p:sp>
        <p:nvSpPr>
          <p:cNvPr id="12" name="Content Placeholder 2"/>
          <p:cNvSpPr>
            <a:spLocks noGrp="1"/>
          </p:cNvSpPr>
          <p:nvPr>
            <p:ph idx="1"/>
          </p:nvPr>
        </p:nvSpPr>
        <p:spPr>
          <a:xfrm>
            <a:off x="5144719" y="6376772"/>
            <a:ext cx="2205318" cy="443753"/>
          </a:xfrm>
        </p:spPr>
        <p:txBody>
          <a:bodyPr>
            <a:normAutofit/>
          </a:bodyPr>
          <a:lstStyle/>
          <a:p>
            <a:pPr marL="0" indent="0" algn="ctr">
              <a:buNone/>
            </a:pPr>
            <a:r>
              <a:rPr lang="en-US" sz="2200" dirty="0">
                <a:solidFill>
                  <a:srgbClr val="07903F"/>
                </a:solidFill>
                <a:latin typeface="Franklin Gothic Book" panose="020B0503020102020204" pitchFamily="34" charset="0"/>
              </a:rPr>
              <a:t>(</a:t>
            </a:r>
            <a:r>
              <a:rPr lang="en-US" sz="2000" dirty="0">
                <a:solidFill>
                  <a:srgbClr val="07903F"/>
                </a:solidFill>
                <a:latin typeface="Franklin Gothic Book" panose="020B0503020102020204" pitchFamily="34" charset="0"/>
              </a:rPr>
              <a:t>Examples</a:t>
            </a:r>
            <a:r>
              <a:rPr lang="en-US" sz="2200" dirty="0">
                <a:solidFill>
                  <a:srgbClr val="07903F"/>
                </a:solidFill>
                <a:latin typeface="Franklin Gothic Book" panose="020B0503020102020204" pitchFamily="34" charset="0"/>
              </a:rPr>
              <a:t>)</a:t>
            </a:r>
            <a:endParaRPr lang="en-US" sz="2600" dirty="0">
              <a:solidFill>
                <a:srgbClr val="07903F"/>
              </a:solidFill>
              <a:latin typeface="Franklin Gothic Book" panose="020B0503020102020204" pitchFamily="34" charset="0"/>
            </a:endParaRPr>
          </a:p>
          <a:p>
            <a:endParaRPr lang="en-US" dirty="0">
              <a:solidFill>
                <a:srgbClr val="07903F"/>
              </a:solidFill>
              <a:latin typeface="Franklin Gothic Book" panose="020B0503020102020204" pitchFamily="34" charset="0"/>
            </a:endParaRPr>
          </a:p>
          <a:p>
            <a:endParaRPr lang="en-US" dirty="0">
              <a:solidFill>
                <a:srgbClr val="07903F"/>
              </a:solidFill>
              <a:latin typeface="Franklin Gothic Book" panose="020B0503020102020204" pitchFamily="34" charset="0"/>
            </a:endParaRPr>
          </a:p>
          <a:p>
            <a:endParaRPr lang="en-US" dirty="0">
              <a:solidFill>
                <a:srgbClr val="07903F"/>
              </a:solidFill>
              <a:latin typeface="Franklin Gothic Book" panose="020B0503020102020204" pitchFamily="34" charset="0"/>
            </a:endParaRPr>
          </a:p>
        </p:txBody>
      </p:sp>
    </p:spTree>
    <p:extLst>
      <p:ext uri="{BB962C8B-B14F-4D97-AF65-F5344CB8AC3E}">
        <p14:creationId xmlns:p14="http://schemas.microsoft.com/office/powerpoint/2010/main" val="26844247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1"/>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05882" y="5922822"/>
            <a:ext cx="764039" cy="778155"/>
          </a:xfrm>
          <a:prstGeom prst="rect">
            <a:avLst/>
          </a:prstGeom>
        </p:spPr>
      </p:pic>
      <p:sp>
        <p:nvSpPr>
          <p:cNvPr id="2" name="Title 1"/>
          <p:cNvSpPr>
            <a:spLocks noGrp="1"/>
          </p:cNvSpPr>
          <p:nvPr>
            <p:ph type="title"/>
          </p:nvPr>
        </p:nvSpPr>
        <p:spPr/>
        <p:txBody>
          <a:bodyPr/>
          <a:lstStyle/>
          <a:p>
            <a:r>
              <a:rPr lang="en-US" dirty="0">
                <a:solidFill>
                  <a:srgbClr val="245693"/>
                </a:solidFill>
                <a:latin typeface="Franklin Gothic Medium" panose="020B0603020102020204" pitchFamily="34" charset="0"/>
              </a:rPr>
              <a:t>What will rates look like? </a:t>
            </a:r>
            <a:r>
              <a:rPr lang="en-US" dirty="0">
                <a:solidFill>
                  <a:srgbClr val="A8D2F0"/>
                </a:solidFill>
                <a:latin typeface="Franklin Gothic Medium" panose="020B0603020102020204" pitchFamily="34" charset="0"/>
              </a:rPr>
              <a:t>Commercial</a:t>
            </a:r>
          </a:p>
        </p:txBody>
      </p:sp>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27075" y="1825624"/>
            <a:ext cx="8240607" cy="4524254"/>
          </a:xfrm>
          <a:prstGeom prst="rect">
            <a:avLst/>
          </a:prstGeom>
        </p:spPr>
      </p:pic>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229302" y="1825624"/>
            <a:ext cx="8036152" cy="4380491"/>
          </a:xfrm>
          <a:prstGeom prst="rect">
            <a:avLst/>
          </a:prstGeom>
        </p:spPr>
      </p:pic>
      <p:sp>
        <p:nvSpPr>
          <p:cNvPr id="7" name="Content Placeholder 2"/>
          <p:cNvSpPr>
            <a:spLocks noGrp="1"/>
          </p:cNvSpPr>
          <p:nvPr>
            <p:ph idx="1"/>
          </p:nvPr>
        </p:nvSpPr>
        <p:spPr>
          <a:xfrm>
            <a:off x="5144719" y="6376772"/>
            <a:ext cx="2205318" cy="443753"/>
          </a:xfrm>
        </p:spPr>
        <p:txBody>
          <a:bodyPr>
            <a:normAutofit/>
          </a:bodyPr>
          <a:lstStyle/>
          <a:p>
            <a:pPr marL="0" indent="0" algn="ctr">
              <a:buNone/>
            </a:pPr>
            <a:r>
              <a:rPr lang="en-US" sz="2200" dirty="0">
                <a:solidFill>
                  <a:srgbClr val="07903F"/>
                </a:solidFill>
                <a:latin typeface="Franklin Gothic Book" panose="020B0503020102020204" pitchFamily="34" charset="0"/>
              </a:rPr>
              <a:t>(</a:t>
            </a:r>
            <a:r>
              <a:rPr lang="en-US" sz="2000" dirty="0">
                <a:solidFill>
                  <a:srgbClr val="07903F"/>
                </a:solidFill>
                <a:latin typeface="Franklin Gothic Book" panose="020B0503020102020204" pitchFamily="34" charset="0"/>
              </a:rPr>
              <a:t>Examples</a:t>
            </a:r>
            <a:r>
              <a:rPr lang="en-US" sz="2200" dirty="0">
                <a:solidFill>
                  <a:srgbClr val="07903F"/>
                </a:solidFill>
                <a:latin typeface="Franklin Gothic Book" panose="020B0503020102020204" pitchFamily="34" charset="0"/>
              </a:rPr>
              <a:t>)</a:t>
            </a:r>
            <a:endParaRPr lang="en-US" sz="2600" dirty="0">
              <a:solidFill>
                <a:srgbClr val="07903F"/>
              </a:solidFill>
              <a:latin typeface="Franklin Gothic Book" panose="020B0503020102020204" pitchFamily="34" charset="0"/>
            </a:endParaRPr>
          </a:p>
          <a:p>
            <a:endParaRPr lang="en-US" dirty="0">
              <a:solidFill>
                <a:srgbClr val="07903F"/>
              </a:solidFill>
              <a:latin typeface="Franklin Gothic Book" panose="020B0503020102020204" pitchFamily="34" charset="0"/>
            </a:endParaRPr>
          </a:p>
          <a:p>
            <a:endParaRPr lang="en-US" dirty="0">
              <a:solidFill>
                <a:srgbClr val="07903F"/>
              </a:solidFill>
              <a:latin typeface="Franklin Gothic Book" panose="020B0503020102020204" pitchFamily="34" charset="0"/>
            </a:endParaRPr>
          </a:p>
          <a:p>
            <a:endParaRPr lang="en-US" dirty="0">
              <a:solidFill>
                <a:srgbClr val="07903F"/>
              </a:solidFill>
              <a:latin typeface="Franklin Gothic Book" panose="020B0503020102020204" pitchFamily="34" charset="0"/>
            </a:endParaRPr>
          </a:p>
        </p:txBody>
      </p:sp>
    </p:spTree>
    <p:extLst>
      <p:ext uri="{BB962C8B-B14F-4D97-AF65-F5344CB8AC3E}">
        <p14:creationId xmlns:p14="http://schemas.microsoft.com/office/powerpoint/2010/main" val="24938468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1"/>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05882" y="5922822"/>
            <a:ext cx="764039" cy="778155"/>
          </a:xfrm>
          <a:prstGeom prst="rect">
            <a:avLst/>
          </a:prstGeom>
        </p:spPr>
      </p:pic>
      <p:sp>
        <p:nvSpPr>
          <p:cNvPr id="2" name="Title 1"/>
          <p:cNvSpPr>
            <a:spLocks noGrp="1"/>
          </p:cNvSpPr>
          <p:nvPr>
            <p:ph type="title"/>
          </p:nvPr>
        </p:nvSpPr>
        <p:spPr/>
        <p:txBody>
          <a:bodyPr/>
          <a:lstStyle/>
          <a:p>
            <a:r>
              <a:rPr lang="en-US" dirty="0" smtClean="0">
                <a:solidFill>
                  <a:srgbClr val="245693"/>
                </a:solidFill>
                <a:latin typeface="Franklin Gothic Medium" panose="020B0603020102020204" pitchFamily="34" charset="0"/>
              </a:rPr>
              <a:t>Comparison to Other Utilities</a:t>
            </a:r>
            <a:endParaRPr lang="en-US" dirty="0">
              <a:solidFill>
                <a:srgbClr val="A8D2F0"/>
              </a:solidFill>
              <a:latin typeface="Franklin Gothic Medium" panose="020B0603020102020204" pitchFamily="34" charset="0"/>
            </a:endParaRPr>
          </a:p>
        </p:txBody>
      </p:sp>
      <p:graphicFrame>
        <p:nvGraphicFramePr>
          <p:cNvPr id="9" name="Chart 8">
            <a:extLst>
              <a:ext uri="{FF2B5EF4-FFF2-40B4-BE49-F238E27FC236}">
                <a16:creationId xmlns:a16="http://schemas.microsoft.com/office/drawing/2014/main" xmlns="" id="{1FD9FC67-973B-41FB-AE16-B2F717A5D8F9}"/>
              </a:ext>
            </a:extLst>
          </p:cNvPr>
          <p:cNvGraphicFramePr>
            <a:graphicFrameLocks/>
          </p:cNvGraphicFramePr>
          <p:nvPr>
            <p:extLst>
              <p:ext uri="{D42A27DB-BD31-4B8C-83A1-F6EECF244321}">
                <p14:modId xmlns:p14="http://schemas.microsoft.com/office/powerpoint/2010/main" val="873974935"/>
              </p:ext>
            </p:extLst>
          </p:nvPr>
        </p:nvGraphicFramePr>
        <p:xfrm>
          <a:off x="1221735" y="1690688"/>
          <a:ext cx="6019800" cy="3290889"/>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0" name="Table 9">
            <a:extLst>
              <a:ext uri="{FF2B5EF4-FFF2-40B4-BE49-F238E27FC236}">
                <a16:creationId xmlns:a16="http://schemas.microsoft.com/office/drawing/2014/main" xmlns="" id="{37755873-E08F-4E6C-ACAF-99D9CBDC1C67}"/>
              </a:ext>
            </a:extLst>
          </p:cNvPr>
          <p:cNvGraphicFramePr>
            <a:graphicFrameLocks noGrp="1"/>
          </p:cNvGraphicFramePr>
          <p:nvPr>
            <p:extLst>
              <p:ext uri="{D42A27DB-BD31-4B8C-83A1-F6EECF244321}">
                <p14:modId xmlns:p14="http://schemas.microsoft.com/office/powerpoint/2010/main" val="492354970"/>
              </p:ext>
            </p:extLst>
          </p:nvPr>
        </p:nvGraphicFramePr>
        <p:xfrm>
          <a:off x="6969766" y="3118814"/>
          <a:ext cx="3314700" cy="1143000"/>
        </p:xfrm>
        <a:graphic>
          <a:graphicData uri="http://schemas.openxmlformats.org/drawingml/2006/table">
            <a:tbl>
              <a:tblPr/>
              <a:tblGrid>
                <a:gridCol w="609600">
                  <a:extLst>
                    <a:ext uri="{9D8B030D-6E8A-4147-A177-3AD203B41FA5}">
                      <a16:colId xmlns:a16="http://schemas.microsoft.com/office/drawing/2014/main" xmlns="" val="430744754"/>
                    </a:ext>
                  </a:extLst>
                </a:gridCol>
                <a:gridCol w="1358900">
                  <a:extLst>
                    <a:ext uri="{9D8B030D-6E8A-4147-A177-3AD203B41FA5}">
                      <a16:colId xmlns:a16="http://schemas.microsoft.com/office/drawing/2014/main" xmlns="" val="502961397"/>
                    </a:ext>
                  </a:extLst>
                </a:gridCol>
                <a:gridCol w="1346200">
                  <a:extLst>
                    <a:ext uri="{9D8B030D-6E8A-4147-A177-3AD203B41FA5}">
                      <a16:colId xmlns:a16="http://schemas.microsoft.com/office/drawing/2014/main" xmlns="" val="3570595628"/>
                    </a:ext>
                  </a:extLst>
                </a:gridCol>
              </a:tblGrid>
              <a:tr h="190500">
                <a:tc>
                  <a:txBody>
                    <a:bodyPr/>
                    <a:lstStyle/>
                    <a:p>
                      <a:pPr algn="ctr" fontAlgn="b"/>
                      <a:r>
                        <a:rPr lang="en-US" sz="1100" b="1" i="0" u="none" strike="noStrike">
                          <a:solidFill>
                            <a:srgbClr val="000000"/>
                          </a:solidFill>
                          <a:effectLst/>
                          <a:latin typeface="Calibri" panose="020F0502020204030204" pitchFamily="34" charset="0"/>
                        </a:rPr>
                        <a:t>Rank</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a:solidFill>
                            <a:srgbClr val="000000"/>
                          </a:solidFill>
                          <a:effectLst/>
                          <a:latin typeface="Calibri" panose="020F0502020204030204" pitchFamily="34" charset="0"/>
                        </a:rPr>
                        <a:t>Utility</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1" i="0" u="none" strike="noStrike">
                          <a:solidFill>
                            <a:srgbClr val="000000"/>
                          </a:solidFill>
                          <a:effectLst/>
                          <a:latin typeface="Calibri" panose="020F0502020204030204" pitchFamily="34" charset="0"/>
                        </a:rPr>
                        <a:t>Average Monthy Cost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4177847456"/>
                  </a:ext>
                </a:extLst>
              </a:tr>
              <a:tr h="190500">
                <a:tc>
                  <a:txBody>
                    <a:bodyPr/>
                    <a:lstStyle/>
                    <a:p>
                      <a:pPr algn="ctr" fontAlgn="b"/>
                      <a:r>
                        <a:rPr lang="en-US" sz="1100" b="0" i="0" u="none" strike="noStrike">
                          <a:solidFill>
                            <a:srgbClr val="000000"/>
                          </a:solidFill>
                          <a:effectLst/>
                          <a:latin typeface="Calibri" panose="020F0502020204030204" pitchFamily="34" charset="0"/>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Water - Hicksville WD</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$37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44713775"/>
                  </a:ext>
                </a:extLst>
              </a:tr>
              <a:tr h="190500">
                <a:tc>
                  <a:txBody>
                    <a:bodyPr/>
                    <a:lstStyle/>
                    <a:p>
                      <a:pPr algn="ctr" fontAlgn="b"/>
                      <a:r>
                        <a:rPr lang="en-US" sz="1100" b="0" i="0" u="none" strike="noStrike">
                          <a:solidFill>
                            <a:srgbClr val="000000"/>
                          </a:solidFill>
                          <a:effectLst/>
                          <a:latin typeface="Calibri" panose="020F0502020204030204" pitchFamily="34" charset="0"/>
                        </a:rPr>
                        <a:t>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Cell phone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$80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587336762"/>
                  </a:ext>
                </a:extLst>
              </a:tr>
              <a:tr h="190500">
                <a:tc>
                  <a:txBody>
                    <a:bodyPr/>
                    <a:lstStyle/>
                    <a:p>
                      <a:pPr algn="ctr" fontAlgn="b"/>
                      <a:r>
                        <a:rPr lang="en-US" sz="1100" b="0" i="0" u="none" strike="noStrike">
                          <a:solidFill>
                            <a:srgbClr val="000000"/>
                          </a:solidFill>
                          <a:effectLst/>
                          <a:latin typeface="Calibri" panose="020F0502020204030204" pitchFamily="34" charset="0"/>
                        </a:rPr>
                        <a:t>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Heat (Oil/Gas)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$190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614310444"/>
                  </a:ext>
                </a:extLst>
              </a:tr>
              <a:tr h="190500">
                <a:tc>
                  <a:txBody>
                    <a:bodyPr/>
                    <a:lstStyle/>
                    <a:p>
                      <a:pPr algn="ctr" fontAlgn="b"/>
                      <a:r>
                        <a:rPr lang="en-US" sz="1100" b="0" i="0" u="none" strike="noStrike">
                          <a:solidFill>
                            <a:srgbClr val="000000"/>
                          </a:solidFill>
                          <a:effectLst/>
                          <a:latin typeface="Calibri" panose="020F0502020204030204" pitchFamily="34" charset="0"/>
                        </a:rPr>
                        <a:t>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Internet-TV</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$220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287942239"/>
                  </a:ext>
                </a:extLst>
              </a:tr>
              <a:tr h="190500">
                <a:tc>
                  <a:txBody>
                    <a:bodyPr/>
                    <a:lstStyle/>
                    <a:p>
                      <a:pPr algn="ctr" fontAlgn="b"/>
                      <a:r>
                        <a:rPr lang="en-US" sz="1100" b="0" i="0" u="none" strike="noStrike">
                          <a:solidFill>
                            <a:srgbClr val="000000"/>
                          </a:solidFill>
                          <a:effectLst/>
                          <a:latin typeface="Calibri" panose="020F0502020204030204" pitchFamily="34" charset="0"/>
                        </a:rPr>
                        <a:t>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Electric</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a:solidFill>
                            <a:srgbClr val="000000"/>
                          </a:solidFill>
                          <a:effectLst/>
                          <a:latin typeface="Calibri" panose="020F0502020204030204" pitchFamily="34" charset="0"/>
                        </a:rPr>
                        <a:t>$240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998158751"/>
                  </a:ext>
                </a:extLst>
              </a:tr>
            </a:tbl>
          </a:graphicData>
        </a:graphic>
      </p:graphicFrame>
    </p:spTree>
    <p:extLst>
      <p:ext uri="{BB962C8B-B14F-4D97-AF65-F5344CB8AC3E}">
        <p14:creationId xmlns:p14="http://schemas.microsoft.com/office/powerpoint/2010/main" val="35030675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1"/>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05882" y="5922822"/>
            <a:ext cx="764039" cy="778155"/>
          </a:xfrm>
          <a:prstGeom prst="rect">
            <a:avLst/>
          </a:prstGeom>
        </p:spPr>
      </p:pic>
      <p:sp>
        <p:nvSpPr>
          <p:cNvPr id="2" name="Title 1"/>
          <p:cNvSpPr>
            <a:spLocks noGrp="1"/>
          </p:cNvSpPr>
          <p:nvPr>
            <p:ph type="title"/>
          </p:nvPr>
        </p:nvSpPr>
        <p:spPr/>
        <p:txBody>
          <a:bodyPr/>
          <a:lstStyle/>
          <a:p>
            <a:r>
              <a:rPr lang="en-US" dirty="0">
                <a:solidFill>
                  <a:srgbClr val="245693"/>
                </a:solidFill>
                <a:latin typeface="Franklin Gothic Medium" panose="020B0603020102020204" pitchFamily="34" charset="0"/>
              </a:rPr>
              <a:t>Regulations and Testing</a:t>
            </a:r>
          </a:p>
        </p:txBody>
      </p:sp>
      <p:sp>
        <p:nvSpPr>
          <p:cNvPr id="3" name="Content Placeholder 2"/>
          <p:cNvSpPr>
            <a:spLocks noGrp="1"/>
          </p:cNvSpPr>
          <p:nvPr>
            <p:ph idx="1"/>
          </p:nvPr>
        </p:nvSpPr>
        <p:spPr>
          <a:xfrm>
            <a:off x="838200" y="1825625"/>
            <a:ext cx="10515600" cy="1945782"/>
          </a:xfrm>
        </p:spPr>
        <p:txBody>
          <a:bodyPr>
            <a:normAutofit fontScale="92500"/>
          </a:bodyPr>
          <a:lstStyle/>
          <a:p>
            <a:pPr marL="457200" lvl="0" indent="-311150">
              <a:lnSpc>
                <a:spcPct val="100000"/>
              </a:lnSpc>
              <a:spcBef>
                <a:spcPts val="0"/>
              </a:spcBef>
              <a:buSzPts val="1300"/>
              <a:buFont typeface="Oswald"/>
              <a:buChar char="●"/>
            </a:pPr>
            <a:r>
              <a:rPr lang="en-US" sz="2600" dirty="0">
                <a:solidFill>
                  <a:srgbClr val="07903F"/>
                </a:solidFill>
                <a:latin typeface="Franklin Gothic Book" panose="020B0503020102020204" pitchFamily="34" charset="0"/>
                <a:ea typeface="Oswald"/>
                <a:cs typeface="Oswald"/>
                <a:sym typeface="Oswald"/>
              </a:rPr>
              <a:t>Hicksville Water District has the responsibility to protect the local water supply in compliance with federal, state, and local regulations.</a:t>
            </a:r>
          </a:p>
          <a:p>
            <a:pPr marL="457200" lvl="0" indent="-311150">
              <a:lnSpc>
                <a:spcPct val="100000"/>
              </a:lnSpc>
              <a:buSzPts val="1300"/>
              <a:buFont typeface="Oswald"/>
              <a:buChar char="●"/>
            </a:pPr>
            <a:r>
              <a:rPr lang="en-US" sz="2600" dirty="0">
                <a:solidFill>
                  <a:srgbClr val="07903F"/>
                </a:solidFill>
                <a:latin typeface="Franklin Gothic Book" panose="020B0503020102020204" pitchFamily="34" charset="0"/>
                <a:ea typeface="Oswald"/>
                <a:cs typeface="Oswald"/>
                <a:sym typeface="Oswald"/>
              </a:rPr>
              <a:t>Regulations require operators of public water systems to issue annual public reports to consumers identifying the contaminants present in drinking water.</a:t>
            </a:r>
          </a:p>
          <a:p>
            <a:pPr marL="146050" lvl="0" indent="0">
              <a:lnSpc>
                <a:spcPct val="100000"/>
              </a:lnSpc>
              <a:buSzPts val="1300"/>
              <a:buNone/>
            </a:pPr>
            <a:endParaRPr lang="en-US" dirty="0">
              <a:solidFill>
                <a:srgbClr val="07903F"/>
              </a:solidFill>
              <a:latin typeface="Franklin Gothic Medium" panose="020B0603020102020204" pitchFamily="34" charset="0"/>
              <a:ea typeface="Oswald"/>
              <a:cs typeface="Oswald"/>
              <a:sym typeface="Oswald"/>
            </a:endParaRPr>
          </a:p>
        </p:txBody>
      </p:sp>
      <p:sp>
        <p:nvSpPr>
          <p:cNvPr id="7" name="TextBox 6"/>
          <p:cNvSpPr txBox="1"/>
          <p:nvPr/>
        </p:nvSpPr>
        <p:spPr>
          <a:xfrm>
            <a:off x="1024634" y="3839889"/>
            <a:ext cx="10181247" cy="1754326"/>
          </a:xfrm>
          <a:prstGeom prst="rect">
            <a:avLst/>
          </a:prstGeom>
          <a:noFill/>
        </p:spPr>
        <p:txBody>
          <a:bodyPr wrap="square" rtlCol="0">
            <a:spAutoFit/>
          </a:bodyPr>
          <a:lstStyle/>
          <a:p>
            <a:pPr lvl="0"/>
            <a:r>
              <a:rPr lang="en-US" dirty="0">
                <a:solidFill>
                  <a:srgbClr val="2F5E98"/>
                </a:solidFill>
                <a:latin typeface="Franklin Gothic Book" panose="020B0503020102020204" pitchFamily="34" charset="0"/>
                <a:ea typeface="Oswald"/>
                <a:cs typeface="Oswald"/>
                <a:sym typeface="Oswald"/>
              </a:rPr>
              <a:t>We test each of our wells for more than </a:t>
            </a:r>
            <a:r>
              <a:rPr lang="en-US" b="1" dirty="0">
                <a:solidFill>
                  <a:srgbClr val="2F5E98"/>
                </a:solidFill>
                <a:latin typeface="Franklin Gothic Book" panose="020B0503020102020204" pitchFamily="34" charset="0"/>
                <a:ea typeface="Oswald"/>
                <a:cs typeface="Oswald"/>
                <a:sym typeface="Oswald"/>
              </a:rPr>
              <a:t>170 separate parameters </a:t>
            </a:r>
            <a:r>
              <a:rPr lang="en-US" dirty="0">
                <a:solidFill>
                  <a:srgbClr val="2F5E98"/>
                </a:solidFill>
                <a:latin typeface="Franklin Gothic Book" panose="020B0503020102020204" pitchFamily="34" charset="0"/>
                <a:ea typeface="Oswald"/>
                <a:cs typeface="Oswald"/>
                <a:sym typeface="Oswald"/>
              </a:rPr>
              <a:t>numerous times per year, including:</a:t>
            </a:r>
          </a:p>
          <a:p>
            <a:pPr lvl="1">
              <a:buClr>
                <a:srgbClr val="07903F"/>
              </a:buClr>
              <a:buFont typeface="Oswald"/>
              <a:buChar char="●"/>
            </a:pPr>
            <a:r>
              <a:rPr lang="en-US" dirty="0">
                <a:solidFill>
                  <a:srgbClr val="07903F"/>
                </a:solidFill>
                <a:latin typeface="Franklin Gothic Book" panose="020B0503020102020204" pitchFamily="34" charset="0"/>
                <a:ea typeface="Oswald"/>
                <a:cs typeface="Oswald"/>
                <a:sym typeface="Oswald"/>
              </a:rPr>
              <a:t> coliform bacteria 		● turbidity</a:t>
            </a:r>
          </a:p>
          <a:p>
            <a:pPr lvl="1">
              <a:buClr>
                <a:srgbClr val="07903F"/>
              </a:buClr>
              <a:buFont typeface="Oswald"/>
              <a:buChar char="●"/>
            </a:pPr>
            <a:r>
              <a:rPr lang="en-US" dirty="0">
                <a:solidFill>
                  <a:srgbClr val="07903F"/>
                </a:solidFill>
                <a:latin typeface="Franklin Gothic Book" panose="020B0503020102020204" pitchFamily="34" charset="0"/>
                <a:ea typeface="Oswald"/>
                <a:cs typeface="Oswald"/>
                <a:sym typeface="Oswald"/>
              </a:rPr>
              <a:t> volatile organic compounds 	● inorganic compounds </a:t>
            </a:r>
          </a:p>
          <a:p>
            <a:pPr lvl="1">
              <a:buClr>
                <a:srgbClr val="07903F"/>
              </a:buClr>
              <a:buFont typeface="Oswald"/>
              <a:buChar char="●"/>
            </a:pPr>
            <a:r>
              <a:rPr lang="en-US" dirty="0">
                <a:solidFill>
                  <a:srgbClr val="07903F"/>
                </a:solidFill>
                <a:latin typeface="Franklin Gothic Book" panose="020B0503020102020204" pitchFamily="34" charset="0"/>
                <a:ea typeface="Oswald"/>
                <a:cs typeface="Oswald"/>
                <a:sym typeface="Oswald"/>
              </a:rPr>
              <a:t> lead and copper		● nitrates</a:t>
            </a:r>
          </a:p>
          <a:p>
            <a:pPr lvl="1">
              <a:buClr>
                <a:srgbClr val="07903F"/>
              </a:buClr>
              <a:buFont typeface="Oswald"/>
              <a:buChar char="●"/>
            </a:pPr>
            <a:r>
              <a:rPr lang="en-US" dirty="0">
                <a:solidFill>
                  <a:srgbClr val="07903F"/>
                </a:solidFill>
                <a:latin typeface="Franklin Gothic Book" panose="020B0503020102020204" pitchFamily="34" charset="0"/>
                <a:ea typeface="Oswald"/>
                <a:cs typeface="Oswald"/>
                <a:sym typeface="Oswald"/>
              </a:rPr>
              <a:t> total </a:t>
            </a:r>
            <a:r>
              <a:rPr lang="en-US" dirty="0" err="1">
                <a:solidFill>
                  <a:srgbClr val="07903F"/>
                </a:solidFill>
                <a:latin typeface="Franklin Gothic Book" panose="020B0503020102020204" pitchFamily="34" charset="0"/>
                <a:ea typeface="Oswald"/>
                <a:cs typeface="Oswald"/>
                <a:sym typeface="Oswald"/>
              </a:rPr>
              <a:t>trihalomethanes</a:t>
            </a:r>
            <a:r>
              <a:rPr lang="en-US" dirty="0">
                <a:solidFill>
                  <a:srgbClr val="07903F"/>
                </a:solidFill>
                <a:latin typeface="Franklin Gothic Book" panose="020B0503020102020204" pitchFamily="34" charset="0"/>
                <a:ea typeface="Oswald"/>
                <a:cs typeface="Oswald"/>
                <a:sym typeface="Oswald"/>
              </a:rPr>
              <a:t>		● synthetic organic compounds</a:t>
            </a:r>
          </a:p>
          <a:p>
            <a:pPr lvl="1">
              <a:buClr>
                <a:srgbClr val="07903F"/>
              </a:buClr>
              <a:buFont typeface="Oswald"/>
              <a:buChar char="●"/>
            </a:pPr>
            <a:r>
              <a:rPr lang="en-US" dirty="0">
                <a:solidFill>
                  <a:srgbClr val="07903F"/>
                </a:solidFill>
                <a:latin typeface="Franklin Gothic Book" panose="020B0503020102020204" pitchFamily="34" charset="0"/>
                <a:ea typeface="Oswald"/>
                <a:cs typeface="Oswald"/>
                <a:sym typeface="Oswald"/>
              </a:rPr>
              <a:t> emerging contaminants</a:t>
            </a:r>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68961" y="4229555"/>
            <a:ext cx="2883156" cy="2162367"/>
          </a:xfrm>
          <a:prstGeom prst="rect">
            <a:avLst/>
          </a:prstGeom>
        </p:spPr>
      </p:pic>
    </p:spTree>
    <p:extLst>
      <p:ext uri="{BB962C8B-B14F-4D97-AF65-F5344CB8AC3E}">
        <p14:creationId xmlns:p14="http://schemas.microsoft.com/office/powerpoint/2010/main" val="4009670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1"/>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05882" y="5922822"/>
            <a:ext cx="764039" cy="778155"/>
          </a:xfrm>
          <a:prstGeom prst="rect">
            <a:avLst/>
          </a:prstGeom>
        </p:spPr>
      </p:pic>
      <p:sp>
        <p:nvSpPr>
          <p:cNvPr id="2" name="Title 1"/>
          <p:cNvSpPr>
            <a:spLocks noGrp="1"/>
          </p:cNvSpPr>
          <p:nvPr>
            <p:ph type="title"/>
          </p:nvPr>
        </p:nvSpPr>
        <p:spPr/>
        <p:txBody>
          <a:bodyPr/>
          <a:lstStyle/>
          <a:p>
            <a:r>
              <a:rPr lang="en-US" dirty="0">
                <a:solidFill>
                  <a:srgbClr val="245693"/>
                </a:solidFill>
                <a:latin typeface="Franklin Gothic Medium" panose="020B0603020102020204" pitchFamily="34" charset="0"/>
              </a:rPr>
              <a:t>Conclusion</a:t>
            </a:r>
          </a:p>
        </p:txBody>
      </p:sp>
      <p:sp>
        <p:nvSpPr>
          <p:cNvPr id="3" name="Content Placeholder 2"/>
          <p:cNvSpPr>
            <a:spLocks noGrp="1"/>
          </p:cNvSpPr>
          <p:nvPr>
            <p:ph idx="1"/>
          </p:nvPr>
        </p:nvSpPr>
        <p:spPr>
          <a:xfrm>
            <a:off x="838200" y="1825625"/>
            <a:ext cx="10515600" cy="5032376"/>
          </a:xfrm>
        </p:spPr>
        <p:txBody>
          <a:bodyPr>
            <a:normAutofit/>
          </a:bodyPr>
          <a:lstStyle/>
          <a:p>
            <a:r>
              <a:rPr lang="en-US" sz="2400" dirty="0">
                <a:solidFill>
                  <a:srgbClr val="07903F"/>
                </a:solidFill>
                <a:latin typeface="Franklin Gothic Book" panose="020B0503020102020204" pitchFamily="34" charset="0"/>
              </a:rPr>
              <a:t>The New York State Health Department has come out with new regulations on emerging contaminants, and the Hicksville Water District is responding as quickly as possible</a:t>
            </a:r>
          </a:p>
          <a:p>
            <a:r>
              <a:rPr lang="en-US" sz="2400" dirty="0">
                <a:solidFill>
                  <a:srgbClr val="07903F"/>
                </a:solidFill>
                <a:latin typeface="Franklin Gothic Book" panose="020B0503020102020204" pitchFamily="34" charset="0"/>
              </a:rPr>
              <a:t>Keeping the public water supply safe is our primary concern</a:t>
            </a:r>
          </a:p>
          <a:p>
            <a:r>
              <a:rPr lang="en-US" sz="2400" dirty="0">
                <a:solidFill>
                  <a:srgbClr val="07903F"/>
                </a:solidFill>
                <a:latin typeface="Franklin Gothic Book" panose="020B0503020102020204" pitchFamily="34" charset="0"/>
              </a:rPr>
              <a:t>New advanced oxidation process (AOP) treatment systems are being installed on 11 out of 14 wells by the compliance date</a:t>
            </a:r>
          </a:p>
          <a:p>
            <a:r>
              <a:rPr lang="en-US" sz="2400" dirty="0">
                <a:solidFill>
                  <a:srgbClr val="07903F"/>
                </a:solidFill>
                <a:latin typeface="Franklin Gothic Book" panose="020B0503020102020204" pitchFamily="34" charset="0"/>
              </a:rPr>
              <a:t>HWD </a:t>
            </a:r>
            <a:r>
              <a:rPr lang="en-US" sz="2400" dirty="0">
                <a:solidFill>
                  <a:srgbClr val="07903F"/>
                </a:solidFill>
                <a:latin typeface="Franklin Gothic Book" panose="020B0503020102020204" pitchFamily="34" charset="0"/>
              </a:rPr>
              <a:t>i</a:t>
            </a:r>
            <a:r>
              <a:rPr lang="en-US" sz="2400" dirty="0" smtClean="0">
                <a:solidFill>
                  <a:srgbClr val="07903F"/>
                </a:solidFill>
                <a:latin typeface="Franklin Gothic Book" panose="020B0503020102020204" pitchFamily="34" charset="0"/>
              </a:rPr>
              <a:t>s </a:t>
            </a:r>
            <a:r>
              <a:rPr lang="en-US" sz="2400" dirty="0">
                <a:solidFill>
                  <a:srgbClr val="07903F"/>
                </a:solidFill>
                <a:latin typeface="Franklin Gothic Book" panose="020B0503020102020204" pitchFamily="34" charset="0"/>
              </a:rPr>
              <a:t>implementing a modest rate increase instead of raising taxes to combat increasing costs</a:t>
            </a:r>
          </a:p>
          <a:p>
            <a:r>
              <a:rPr lang="en-US" sz="2400" dirty="0">
                <a:solidFill>
                  <a:srgbClr val="07903F"/>
                </a:solidFill>
                <a:latin typeface="Franklin Gothic Book" panose="020B0503020102020204" pitchFamily="34" charset="0"/>
              </a:rPr>
              <a:t>We need assistance from elected officials on behalf of our residents to ensure water rates do not increase further</a:t>
            </a:r>
            <a:endParaRPr lang="en-US" sz="2000" dirty="0">
              <a:solidFill>
                <a:srgbClr val="07903F"/>
              </a:solidFill>
              <a:latin typeface="Franklin Gothic Book" panose="020B0503020102020204" pitchFamily="34" charset="0"/>
            </a:endParaRPr>
          </a:p>
          <a:p>
            <a:endParaRPr lang="en-US" dirty="0">
              <a:solidFill>
                <a:srgbClr val="07903F"/>
              </a:solidFill>
              <a:latin typeface="Franklin Gothic Book" panose="020B0503020102020204" pitchFamily="34" charset="0"/>
            </a:endParaRPr>
          </a:p>
          <a:p>
            <a:endParaRPr lang="en-US" dirty="0">
              <a:solidFill>
                <a:srgbClr val="07903F"/>
              </a:solidFill>
              <a:latin typeface="Franklin Gothic Book" panose="020B0503020102020204" pitchFamily="34" charset="0"/>
            </a:endParaRPr>
          </a:p>
          <a:p>
            <a:endParaRPr lang="en-US" dirty="0">
              <a:solidFill>
                <a:srgbClr val="07903F"/>
              </a:solidFill>
              <a:latin typeface="Franklin Gothic Book" panose="020B0503020102020204" pitchFamily="34" charset="0"/>
            </a:endParaRPr>
          </a:p>
        </p:txBody>
      </p:sp>
    </p:spTree>
    <p:extLst>
      <p:ext uri="{BB962C8B-B14F-4D97-AF65-F5344CB8AC3E}">
        <p14:creationId xmlns:p14="http://schemas.microsoft.com/office/powerpoint/2010/main" val="410394791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1"/>
          </a:xfrm>
          <a:prstGeom prst="rect">
            <a:avLst/>
          </a:prstGeom>
        </p:spPr>
      </p:pic>
      <p:sp>
        <p:nvSpPr>
          <p:cNvPr id="2" name="Title 1"/>
          <p:cNvSpPr>
            <a:spLocks noGrp="1"/>
          </p:cNvSpPr>
          <p:nvPr>
            <p:ph type="ctrTitle"/>
          </p:nvPr>
        </p:nvSpPr>
        <p:spPr>
          <a:xfrm>
            <a:off x="1102659" y="1214438"/>
            <a:ext cx="9986682" cy="2387600"/>
          </a:xfrm>
        </p:spPr>
        <p:txBody>
          <a:bodyPr>
            <a:normAutofit/>
          </a:bodyPr>
          <a:lstStyle/>
          <a:p>
            <a:r>
              <a:rPr lang="en-US" sz="6600" dirty="0">
                <a:solidFill>
                  <a:srgbClr val="129548"/>
                </a:solidFill>
                <a:latin typeface="Franklin Gothic Demi" panose="020B0703020102020204" pitchFamily="34" charset="0"/>
              </a:rPr>
              <a:t>Thank You for Attending!</a:t>
            </a:r>
            <a:endParaRPr lang="en-US" sz="6600" dirty="0">
              <a:solidFill>
                <a:srgbClr val="2F5E98"/>
              </a:solidFill>
              <a:latin typeface="Franklin Gothic Demi" panose="020B0703020102020204" pitchFamily="34" charset="0"/>
            </a:endParaRPr>
          </a:p>
        </p:txBody>
      </p:sp>
      <p:sp>
        <p:nvSpPr>
          <p:cNvPr id="3" name="Subtitle 2"/>
          <p:cNvSpPr>
            <a:spLocks noGrp="1"/>
          </p:cNvSpPr>
          <p:nvPr>
            <p:ph type="subTitle" idx="1"/>
          </p:nvPr>
        </p:nvSpPr>
        <p:spPr>
          <a:xfrm>
            <a:off x="711868" y="3602038"/>
            <a:ext cx="10768263" cy="3081150"/>
          </a:xfrm>
        </p:spPr>
        <p:txBody>
          <a:bodyPr>
            <a:normAutofit lnSpcReduction="10000"/>
          </a:bodyPr>
          <a:lstStyle/>
          <a:p>
            <a:r>
              <a:rPr lang="en-US" sz="3200" dirty="0">
                <a:solidFill>
                  <a:srgbClr val="2F5E98"/>
                </a:solidFill>
                <a:latin typeface="Franklin Gothic Medium" panose="020B0603020102020204" pitchFamily="34" charset="0"/>
              </a:rPr>
              <a:t>We look forward to answering your questions!</a:t>
            </a:r>
          </a:p>
          <a:p>
            <a:endParaRPr lang="en-US" sz="2800" dirty="0">
              <a:solidFill>
                <a:srgbClr val="2F5E98"/>
              </a:solidFill>
              <a:latin typeface="Franklin Gothic Medium" panose="020B0603020102020204" pitchFamily="34" charset="0"/>
            </a:endParaRPr>
          </a:p>
          <a:p>
            <a:endParaRPr lang="en-US" sz="2800" dirty="0">
              <a:solidFill>
                <a:srgbClr val="2F5E98"/>
              </a:solidFill>
              <a:latin typeface="Franklin Gothic Medium" panose="020B0603020102020204" pitchFamily="34" charset="0"/>
            </a:endParaRPr>
          </a:p>
          <a:p>
            <a:endParaRPr lang="en-US" sz="2800" dirty="0">
              <a:solidFill>
                <a:srgbClr val="2F5E98"/>
              </a:solidFill>
              <a:latin typeface="Franklin Gothic Medium" panose="020B0603020102020204" pitchFamily="34" charset="0"/>
            </a:endParaRPr>
          </a:p>
          <a:p>
            <a:r>
              <a:rPr lang="en-US" sz="2800" dirty="0">
                <a:solidFill>
                  <a:srgbClr val="07903F"/>
                </a:solidFill>
                <a:latin typeface="Franklin Gothic Medium" panose="020B0603020102020204" pitchFamily="34" charset="0"/>
              </a:rPr>
              <a:t>Feel free to contact the District at any time!</a:t>
            </a:r>
            <a:endParaRPr lang="en-US" sz="2800" dirty="0">
              <a:solidFill>
                <a:srgbClr val="07903F"/>
              </a:solidFill>
              <a:latin typeface="Franklin Gothic Medium" panose="020B0603020102020204" pitchFamily="34" charset="0"/>
              <a:hlinkClick r:id="rId3"/>
            </a:endParaRPr>
          </a:p>
          <a:p>
            <a:r>
              <a:rPr lang="en-US" sz="2800" dirty="0">
                <a:solidFill>
                  <a:srgbClr val="2F5E98"/>
                </a:solidFill>
                <a:latin typeface="Franklin Gothic Medium" panose="020B0603020102020204" pitchFamily="34" charset="0"/>
                <a:hlinkClick r:id="rId3"/>
              </a:rPr>
              <a:t>info@hicksvillewater.org</a:t>
            </a:r>
            <a:r>
              <a:rPr lang="en-US" sz="2800" dirty="0">
                <a:solidFill>
                  <a:srgbClr val="2F5E98"/>
                </a:solidFill>
                <a:latin typeface="Franklin Gothic Medium" panose="020B0603020102020204" pitchFamily="34" charset="0"/>
              </a:rPr>
              <a:t> 	</a:t>
            </a:r>
            <a:r>
              <a:rPr lang="en-US" sz="2800" dirty="0">
                <a:solidFill>
                  <a:srgbClr val="07903F"/>
                </a:solidFill>
                <a:latin typeface="Franklin Gothic Medium" panose="020B0603020102020204" pitchFamily="34" charset="0"/>
              </a:rPr>
              <a:t>(516) 931-0184</a:t>
            </a:r>
            <a:endParaRPr lang="en-US" sz="2800" dirty="0">
              <a:solidFill>
                <a:srgbClr val="07903F"/>
              </a:solidFill>
              <a:latin typeface="Franklin Gothic Book" panose="020B0503020102020204" pitchFamily="34" charset="0"/>
            </a:endParaRP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21800" y="483465"/>
            <a:ext cx="1754891" cy="1787314"/>
          </a:xfrm>
          <a:prstGeom prst="rect">
            <a:avLst/>
          </a:prstGeom>
        </p:spPr>
      </p:pic>
    </p:spTree>
    <p:extLst>
      <p:ext uri="{BB962C8B-B14F-4D97-AF65-F5344CB8AC3E}">
        <p14:creationId xmlns:p14="http://schemas.microsoft.com/office/powerpoint/2010/main" val="32891491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1"/>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05882" y="5922822"/>
            <a:ext cx="764039" cy="778155"/>
          </a:xfrm>
          <a:prstGeom prst="rect">
            <a:avLst/>
          </a:prstGeom>
        </p:spPr>
      </p:pic>
      <p:sp>
        <p:nvSpPr>
          <p:cNvPr id="2" name="Title 1"/>
          <p:cNvSpPr>
            <a:spLocks noGrp="1"/>
          </p:cNvSpPr>
          <p:nvPr>
            <p:ph type="title"/>
          </p:nvPr>
        </p:nvSpPr>
        <p:spPr/>
        <p:txBody>
          <a:bodyPr/>
          <a:lstStyle/>
          <a:p>
            <a:r>
              <a:rPr lang="en-US" dirty="0">
                <a:solidFill>
                  <a:srgbClr val="245693"/>
                </a:solidFill>
                <a:latin typeface="Franklin Gothic Medium" panose="020B0603020102020204" pitchFamily="34" charset="0"/>
              </a:rPr>
              <a:t>How Safe is Our Water?</a:t>
            </a:r>
          </a:p>
        </p:txBody>
      </p:sp>
      <p:pic>
        <p:nvPicPr>
          <p:cNvPr id="9" name="Content Placeholder 3">
            <a:extLst>
              <a:ext uri="{FF2B5EF4-FFF2-40B4-BE49-F238E27FC236}">
                <a16:creationId xmlns:a16="http://schemas.microsoft.com/office/drawing/2014/main" xmlns="" id="{C08DD9FC-9FFD-4BBA-BA7C-70B95FC953AD}"/>
              </a:ext>
            </a:extLst>
          </p:cNvPr>
          <p:cNvPicPr>
            <a:picLocks noGrp="1" noChangeAspect="1"/>
          </p:cNvPicPr>
          <p:nvPr/>
        </p:nvPicPr>
        <p:blipFill>
          <a:blip r:embed="rId4"/>
          <a:stretch>
            <a:fillRect/>
          </a:stretch>
        </p:blipFill>
        <p:spPr>
          <a:xfrm>
            <a:off x="1194179" y="1690688"/>
            <a:ext cx="4608905" cy="4504514"/>
          </a:xfrm>
          <a:prstGeom prst="rect">
            <a:avLst/>
          </a:prstGeom>
        </p:spPr>
      </p:pic>
      <p:pic>
        <p:nvPicPr>
          <p:cNvPr id="10" name="Content Placeholder 3">
            <a:extLst>
              <a:ext uri="{FF2B5EF4-FFF2-40B4-BE49-F238E27FC236}">
                <a16:creationId xmlns:a16="http://schemas.microsoft.com/office/drawing/2014/main" xmlns="" id="{68710EA8-C1C6-499C-8F83-BAD7D70A83EE}"/>
              </a:ext>
            </a:extLst>
          </p:cNvPr>
          <p:cNvPicPr>
            <a:picLocks noGrp="1" noChangeAspect="1"/>
          </p:cNvPicPr>
          <p:nvPr/>
        </p:nvPicPr>
        <p:blipFill>
          <a:blip r:embed="rId5"/>
          <a:stretch>
            <a:fillRect/>
          </a:stretch>
        </p:blipFill>
        <p:spPr>
          <a:xfrm>
            <a:off x="6085597" y="1690688"/>
            <a:ext cx="4837772" cy="4504514"/>
          </a:xfrm>
          <a:prstGeom prst="rect">
            <a:avLst/>
          </a:prstGeom>
        </p:spPr>
      </p:pic>
      <p:sp>
        <p:nvSpPr>
          <p:cNvPr id="11" name="TextBox 10"/>
          <p:cNvSpPr txBox="1"/>
          <p:nvPr/>
        </p:nvSpPr>
        <p:spPr>
          <a:xfrm>
            <a:off x="2302469" y="6177864"/>
            <a:ext cx="2928437" cy="369332"/>
          </a:xfrm>
          <a:prstGeom prst="rect">
            <a:avLst/>
          </a:prstGeom>
          <a:noFill/>
        </p:spPr>
        <p:txBody>
          <a:bodyPr wrap="square" rtlCol="0">
            <a:spAutoFit/>
          </a:bodyPr>
          <a:lstStyle/>
          <a:p>
            <a:r>
              <a:rPr lang="en-US" b="1" dirty="0">
                <a:solidFill>
                  <a:srgbClr val="07903F"/>
                </a:solidFill>
                <a:latin typeface="Franklin Gothic Book" panose="020B0503020102020204" pitchFamily="34" charset="0"/>
              </a:rPr>
              <a:t>Waterborne Disease Rates</a:t>
            </a:r>
          </a:p>
        </p:txBody>
      </p:sp>
      <p:sp>
        <p:nvSpPr>
          <p:cNvPr id="12" name="TextBox 11"/>
          <p:cNvSpPr txBox="1"/>
          <p:nvPr/>
        </p:nvSpPr>
        <p:spPr>
          <a:xfrm>
            <a:off x="7040265" y="6195202"/>
            <a:ext cx="2928437" cy="369332"/>
          </a:xfrm>
          <a:prstGeom prst="rect">
            <a:avLst/>
          </a:prstGeom>
          <a:noFill/>
        </p:spPr>
        <p:txBody>
          <a:bodyPr wrap="square" rtlCol="0">
            <a:spAutoFit/>
          </a:bodyPr>
          <a:lstStyle/>
          <a:p>
            <a:pPr algn="ctr"/>
            <a:r>
              <a:rPr lang="en-US" b="1" dirty="0">
                <a:solidFill>
                  <a:srgbClr val="07903F"/>
                </a:solidFill>
                <a:latin typeface="Franklin Gothic Book" panose="020B0503020102020204" pitchFamily="34" charset="0"/>
              </a:rPr>
              <a:t>Life Expectancy Rates</a:t>
            </a:r>
          </a:p>
        </p:txBody>
      </p:sp>
    </p:spTree>
    <p:extLst>
      <p:ext uri="{BB962C8B-B14F-4D97-AF65-F5344CB8AC3E}">
        <p14:creationId xmlns:p14="http://schemas.microsoft.com/office/powerpoint/2010/main" val="37884712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1"/>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05882" y="5922822"/>
            <a:ext cx="764039" cy="778155"/>
          </a:xfrm>
          <a:prstGeom prst="rect">
            <a:avLst/>
          </a:prstGeom>
        </p:spPr>
      </p:pic>
      <p:sp>
        <p:nvSpPr>
          <p:cNvPr id="2" name="Title 1"/>
          <p:cNvSpPr>
            <a:spLocks noGrp="1"/>
          </p:cNvSpPr>
          <p:nvPr>
            <p:ph type="title"/>
          </p:nvPr>
        </p:nvSpPr>
        <p:spPr/>
        <p:txBody>
          <a:bodyPr/>
          <a:lstStyle/>
          <a:p>
            <a:r>
              <a:rPr lang="en-US" dirty="0">
                <a:solidFill>
                  <a:srgbClr val="245693"/>
                </a:solidFill>
                <a:latin typeface="Franklin Gothic Medium" panose="020B0603020102020204" pitchFamily="34" charset="0"/>
              </a:rPr>
              <a:t>How Safe is Our Water?</a:t>
            </a:r>
          </a:p>
        </p:txBody>
      </p:sp>
      <p:pic>
        <p:nvPicPr>
          <p:cNvPr id="13" name="Content Placeholder 3">
            <a:extLst>
              <a:ext uri="{FF2B5EF4-FFF2-40B4-BE49-F238E27FC236}">
                <a16:creationId xmlns:a16="http://schemas.microsoft.com/office/drawing/2014/main" xmlns="" id="{4E2D86D9-F89A-4643-8C27-B2745ED22739}"/>
              </a:ext>
            </a:extLst>
          </p:cNvPr>
          <p:cNvPicPr>
            <a:picLocks noGrp="1" noChangeAspect="1"/>
          </p:cNvPicPr>
          <p:nvPr/>
        </p:nvPicPr>
        <p:blipFill rotWithShape="1">
          <a:blip r:embed="rId4"/>
          <a:srcRect t="8154"/>
          <a:stretch/>
        </p:blipFill>
        <p:spPr>
          <a:xfrm>
            <a:off x="3898627" y="1378534"/>
            <a:ext cx="4394746" cy="5322443"/>
          </a:xfrm>
          <a:prstGeom prst="rect">
            <a:avLst/>
          </a:prstGeom>
        </p:spPr>
      </p:pic>
    </p:spTree>
    <p:extLst>
      <p:ext uri="{BB962C8B-B14F-4D97-AF65-F5344CB8AC3E}">
        <p14:creationId xmlns:p14="http://schemas.microsoft.com/office/powerpoint/2010/main" val="35116899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1"/>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05882" y="5922822"/>
            <a:ext cx="764039" cy="778155"/>
          </a:xfrm>
          <a:prstGeom prst="rect">
            <a:avLst/>
          </a:prstGeom>
        </p:spPr>
      </p:pic>
      <p:sp>
        <p:nvSpPr>
          <p:cNvPr id="2" name="Title 1"/>
          <p:cNvSpPr>
            <a:spLocks noGrp="1"/>
          </p:cNvSpPr>
          <p:nvPr>
            <p:ph type="title"/>
          </p:nvPr>
        </p:nvSpPr>
        <p:spPr/>
        <p:txBody>
          <a:bodyPr/>
          <a:lstStyle/>
          <a:p>
            <a:r>
              <a:rPr lang="en-US" dirty="0">
                <a:solidFill>
                  <a:srgbClr val="245693"/>
                </a:solidFill>
                <a:latin typeface="Franklin Gothic Medium" panose="020B0603020102020204" pitchFamily="34" charset="0"/>
              </a:rPr>
              <a:t>What are Emerging Contaminants?</a:t>
            </a:r>
          </a:p>
        </p:txBody>
      </p:sp>
      <p:sp>
        <p:nvSpPr>
          <p:cNvPr id="6" name="Content Placeholder 2"/>
          <p:cNvSpPr>
            <a:spLocks noGrp="1"/>
          </p:cNvSpPr>
          <p:nvPr>
            <p:ph idx="1"/>
          </p:nvPr>
        </p:nvSpPr>
        <p:spPr>
          <a:xfrm>
            <a:off x="838200" y="1825625"/>
            <a:ext cx="10515600" cy="4507940"/>
          </a:xfrm>
        </p:spPr>
        <p:txBody>
          <a:bodyPr>
            <a:normAutofit/>
          </a:bodyPr>
          <a:lstStyle/>
          <a:p>
            <a:pPr marL="0" lvl="0" indent="0">
              <a:buNone/>
            </a:pPr>
            <a:r>
              <a:rPr lang="en-US" sz="2400" dirty="0">
                <a:solidFill>
                  <a:srgbClr val="245693"/>
                </a:solidFill>
                <a:latin typeface="Franklin Gothic Medium" panose="020B0603020102020204" pitchFamily="34" charset="0"/>
                <a:ea typeface="Oswald"/>
                <a:cs typeface="Oswald"/>
                <a:sym typeface="Oswald"/>
              </a:rPr>
              <a:t>What is 1,4-dioxane?</a:t>
            </a:r>
            <a:endParaRPr lang="en-US" sz="2400" dirty="0">
              <a:solidFill>
                <a:srgbClr val="07903F"/>
              </a:solidFill>
              <a:latin typeface="Franklin Gothic Medium" panose="020B0603020102020204" pitchFamily="34" charset="0"/>
              <a:ea typeface="Oswald"/>
              <a:cs typeface="Oswald"/>
              <a:sym typeface="Oswald"/>
            </a:endParaRPr>
          </a:p>
          <a:p>
            <a:pPr marL="457200" lvl="0" indent="-311150">
              <a:lnSpc>
                <a:spcPct val="120000"/>
              </a:lnSpc>
              <a:spcBef>
                <a:spcPts val="0"/>
              </a:spcBef>
              <a:buSzPts val="1300"/>
              <a:buFont typeface="Oswald"/>
              <a:buChar char="●"/>
            </a:pPr>
            <a:r>
              <a:rPr lang="en-US" sz="2000" dirty="0">
                <a:solidFill>
                  <a:srgbClr val="07903F"/>
                </a:solidFill>
                <a:latin typeface="Franklin Gothic Book" panose="020B0503020102020204" pitchFamily="34" charset="0"/>
                <a:ea typeface="Oswald"/>
                <a:cs typeface="Oswald"/>
                <a:sym typeface="Oswald"/>
              </a:rPr>
              <a:t>1,4-dioxane is a synthetic industrial chemical is miscible in water</a:t>
            </a:r>
          </a:p>
          <a:p>
            <a:pPr marL="457200" lvl="0" indent="-311150">
              <a:lnSpc>
                <a:spcPct val="120000"/>
              </a:lnSpc>
              <a:spcBef>
                <a:spcPts val="0"/>
              </a:spcBef>
              <a:buSzPts val="1300"/>
              <a:buFont typeface="Oswald"/>
              <a:buChar char="●"/>
            </a:pPr>
            <a:r>
              <a:rPr lang="en-US" sz="2000" dirty="0">
                <a:solidFill>
                  <a:srgbClr val="07903F"/>
                </a:solidFill>
                <a:latin typeface="Franklin Gothic Book" panose="020B0503020102020204" pitchFamily="34" charset="0"/>
                <a:sym typeface="Oswald"/>
              </a:rPr>
              <a:t>Has been used as a stabilizer in chlorinated solvents</a:t>
            </a:r>
          </a:p>
          <a:p>
            <a:pPr marL="457200" lvl="0" indent="-311150">
              <a:lnSpc>
                <a:spcPct val="120000"/>
              </a:lnSpc>
              <a:spcBef>
                <a:spcPts val="0"/>
              </a:spcBef>
              <a:buSzPts val="1300"/>
              <a:buFont typeface="Oswald"/>
              <a:buChar char="●"/>
            </a:pPr>
            <a:r>
              <a:rPr lang="en-US" sz="2000" dirty="0">
                <a:solidFill>
                  <a:srgbClr val="07903F"/>
                </a:solidFill>
                <a:latin typeface="Franklin Gothic Book" panose="020B0503020102020204" pitchFamily="34" charset="0"/>
                <a:sym typeface="Oswald"/>
              </a:rPr>
              <a:t>It is a by-product present in paint strippers, dyes, greases, antifreeze and in some consumer products like shampoos, deodorants, and cosmetics.</a:t>
            </a:r>
          </a:p>
          <a:p>
            <a:pPr marL="457200" lvl="0" indent="-311150">
              <a:lnSpc>
                <a:spcPct val="120000"/>
              </a:lnSpc>
              <a:spcBef>
                <a:spcPts val="0"/>
              </a:spcBef>
              <a:buSzPts val="1300"/>
              <a:buFont typeface="Oswald"/>
              <a:buChar char="●"/>
            </a:pPr>
            <a:endParaRPr lang="en-US" sz="2000" dirty="0">
              <a:solidFill>
                <a:srgbClr val="07903F"/>
              </a:solidFill>
              <a:latin typeface="Franklin Gothic Book" panose="020B0503020102020204" pitchFamily="34" charset="0"/>
              <a:sym typeface="Oswald"/>
            </a:endParaRPr>
          </a:p>
          <a:p>
            <a:pPr marL="0" lvl="0" indent="0">
              <a:buNone/>
            </a:pPr>
            <a:r>
              <a:rPr lang="en-US" sz="2400" dirty="0">
                <a:solidFill>
                  <a:srgbClr val="245693"/>
                </a:solidFill>
                <a:latin typeface="Franklin Gothic Medium" panose="020B0603020102020204" pitchFamily="34" charset="0"/>
                <a:ea typeface="Oswald"/>
                <a:cs typeface="Oswald"/>
                <a:sym typeface="Oswald"/>
              </a:rPr>
              <a:t>What are PFOA and PFOS?</a:t>
            </a:r>
            <a:endParaRPr lang="en-US" sz="2400" dirty="0">
              <a:solidFill>
                <a:srgbClr val="07903F"/>
              </a:solidFill>
              <a:latin typeface="Franklin Gothic Medium" panose="020B0603020102020204" pitchFamily="34" charset="0"/>
              <a:ea typeface="Oswald"/>
              <a:cs typeface="Oswald"/>
              <a:sym typeface="Oswald"/>
            </a:endParaRPr>
          </a:p>
          <a:p>
            <a:r>
              <a:rPr lang="en-US" sz="2000" dirty="0">
                <a:solidFill>
                  <a:srgbClr val="07903F"/>
                </a:solidFill>
                <a:latin typeface="Franklin Gothic Book" panose="020B0503020102020204" pitchFamily="34" charset="0"/>
              </a:rPr>
              <a:t>PFOA and PFOS are not much of a concern for the Hicksville community at this time</a:t>
            </a:r>
          </a:p>
          <a:p>
            <a:r>
              <a:rPr lang="en-US" sz="2000" dirty="0">
                <a:solidFill>
                  <a:srgbClr val="07903F"/>
                </a:solidFill>
                <a:latin typeface="Franklin Gothic Book" panose="020B0503020102020204" pitchFamily="34" charset="0"/>
              </a:rPr>
              <a:t>Our sampling has shown that any detections are below the stringent regulations by the State (10 parts per trillion)</a:t>
            </a:r>
          </a:p>
          <a:p>
            <a:r>
              <a:rPr lang="en-US" sz="2000" dirty="0">
                <a:solidFill>
                  <a:srgbClr val="07903F"/>
                </a:solidFill>
                <a:latin typeface="Franklin Gothic Book" panose="020B0503020102020204" pitchFamily="34" charset="0"/>
              </a:rPr>
              <a:t>In the event levels increase over time, the treatment systems being constructed for 1,4-dioxane are capable of also removing these compounds</a:t>
            </a:r>
            <a:endParaRPr lang="en-US" sz="1800" dirty="0">
              <a:solidFill>
                <a:srgbClr val="07903F"/>
              </a:solidFill>
              <a:latin typeface="Franklin Gothic Book" panose="020B0503020102020204" pitchFamily="34" charset="0"/>
            </a:endParaRPr>
          </a:p>
        </p:txBody>
      </p:sp>
      <p:pic>
        <p:nvPicPr>
          <p:cNvPr id="8" name="Google Shape;107;p15" descr="Image result for 1,4-dioxane"/>
          <p:cNvPicPr preferRelativeResize="0"/>
          <p:nvPr/>
        </p:nvPicPr>
        <p:blipFill>
          <a:blip r:embed="rId4">
            <a:alphaModFix/>
          </a:blip>
          <a:stretch>
            <a:fillRect/>
          </a:stretch>
        </p:blipFill>
        <p:spPr>
          <a:xfrm>
            <a:off x="9587883" y="529223"/>
            <a:ext cx="2185017" cy="1912136"/>
          </a:xfrm>
          <a:prstGeom prst="rect">
            <a:avLst/>
          </a:prstGeom>
          <a:noFill/>
          <a:ln>
            <a:no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047083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1"/>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05882" y="5922822"/>
            <a:ext cx="764039" cy="778155"/>
          </a:xfrm>
          <a:prstGeom prst="rect">
            <a:avLst/>
          </a:prstGeom>
        </p:spPr>
      </p:pic>
      <p:sp>
        <p:nvSpPr>
          <p:cNvPr id="2" name="Title 1"/>
          <p:cNvSpPr>
            <a:spLocks noGrp="1"/>
          </p:cNvSpPr>
          <p:nvPr>
            <p:ph type="title"/>
          </p:nvPr>
        </p:nvSpPr>
        <p:spPr/>
        <p:txBody>
          <a:bodyPr/>
          <a:lstStyle/>
          <a:p>
            <a:r>
              <a:rPr lang="en-US" dirty="0">
                <a:solidFill>
                  <a:srgbClr val="245693"/>
                </a:solidFill>
                <a:latin typeface="Franklin Gothic Medium" panose="020B0603020102020204" pitchFamily="34" charset="0"/>
              </a:rPr>
              <a:t>What is a Part Per Billion (PPB)?</a:t>
            </a:r>
          </a:p>
        </p:txBody>
      </p:sp>
      <p:sp>
        <p:nvSpPr>
          <p:cNvPr id="3" name="Content Placeholder 2"/>
          <p:cNvSpPr>
            <a:spLocks noGrp="1"/>
          </p:cNvSpPr>
          <p:nvPr>
            <p:ph idx="1"/>
          </p:nvPr>
        </p:nvSpPr>
        <p:spPr>
          <a:xfrm>
            <a:off x="838200" y="1825625"/>
            <a:ext cx="10515600" cy="1318348"/>
          </a:xfrm>
        </p:spPr>
        <p:txBody>
          <a:bodyPr>
            <a:normAutofit/>
          </a:bodyPr>
          <a:lstStyle/>
          <a:p>
            <a:r>
              <a:rPr lang="en-US" dirty="0">
                <a:solidFill>
                  <a:srgbClr val="07903F"/>
                </a:solidFill>
                <a:latin typeface="Franklin Gothic Book" panose="020B0503020102020204" pitchFamily="34" charset="0"/>
              </a:rPr>
              <a:t>Equivalent of one second in 32 years</a:t>
            </a:r>
          </a:p>
          <a:p>
            <a:r>
              <a:rPr lang="en-US" dirty="0">
                <a:solidFill>
                  <a:srgbClr val="07903F"/>
                </a:solidFill>
                <a:latin typeface="Franklin Gothic Book" panose="020B0503020102020204" pitchFamily="34" charset="0"/>
              </a:rPr>
              <a:t>Equivalent of one inch in 16,000 miles</a:t>
            </a:r>
          </a:p>
        </p:txBody>
      </p:sp>
      <p:sp>
        <p:nvSpPr>
          <p:cNvPr id="6" name="Title 1"/>
          <p:cNvSpPr txBox="1">
            <a:spLocks/>
          </p:cNvSpPr>
          <p:nvPr/>
        </p:nvSpPr>
        <p:spPr>
          <a:xfrm>
            <a:off x="838200" y="3143973"/>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solidFill>
                  <a:srgbClr val="245693"/>
                </a:solidFill>
                <a:latin typeface="Franklin Gothic Medium" panose="020B0603020102020204" pitchFamily="34" charset="0"/>
              </a:rPr>
              <a:t>What is a Part Per Trillion (PPT)?</a:t>
            </a:r>
          </a:p>
        </p:txBody>
      </p:sp>
      <p:sp>
        <p:nvSpPr>
          <p:cNvPr id="7" name="Content Placeholder 2"/>
          <p:cNvSpPr txBox="1">
            <a:spLocks/>
          </p:cNvSpPr>
          <p:nvPr/>
        </p:nvSpPr>
        <p:spPr>
          <a:xfrm>
            <a:off x="838200" y="4604473"/>
            <a:ext cx="10515600" cy="198458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rgbClr val="07903F"/>
                </a:solidFill>
                <a:latin typeface="Franklin Gothic Book" panose="020B0503020102020204" pitchFamily="34" charset="0"/>
              </a:rPr>
              <a:t>Equivalent of one second in 32,000 years</a:t>
            </a:r>
          </a:p>
          <a:p>
            <a:r>
              <a:rPr lang="en-US" dirty="0">
                <a:solidFill>
                  <a:srgbClr val="07903F"/>
                </a:solidFill>
                <a:latin typeface="Franklin Gothic Book" panose="020B0503020102020204" pitchFamily="34" charset="0"/>
              </a:rPr>
              <a:t>Equivalent of one inch in 16,000,000 miles</a:t>
            </a:r>
          </a:p>
        </p:txBody>
      </p:sp>
    </p:spTree>
    <p:extLst>
      <p:ext uri="{BB962C8B-B14F-4D97-AF65-F5344CB8AC3E}">
        <p14:creationId xmlns:p14="http://schemas.microsoft.com/office/powerpoint/2010/main" val="10560790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1"/>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05882" y="5922822"/>
            <a:ext cx="764039" cy="778155"/>
          </a:xfrm>
          <a:prstGeom prst="rect">
            <a:avLst/>
          </a:prstGeom>
        </p:spPr>
      </p:pic>
      <p:sp>
        <p:nvSpPr>
          <p:cNvPr id="2" name="Title 1"/>
          <p:cNvSpPr>
            <a:spLocks noGrp="1"/>
          </p:cNvSpPr>
          <p:nvPr>
            <p:ph type="title"/>
          </p:nvPr>
        </p:nvSpPr>
        <p:spPr/>
        <p:txBody>
          <a:bodyPr>
            <a:normAutofit/>
          </a:bodyPr>
          <a:lstStyle/>
          <a:p>
            <a:r>
              <a:rPr lang="en-US" sz="4000" dirty="0">
                <a:solidFill>
                  <a:srgbClr val="245693"/>
                </a:solidFill>
                <a:latin typeface="Franklin Gothic Medium" panose="020B0603020102020204" pitchFamily="34" charset="0"/>
              </a:rPr>
              <a:t>Welcome Nassau County Health Department</a:t>
            </a:r>
          </a:p>
        </p:txBody>
      </p:sp>
      <p:pic>
        <p:nvPicPr>
          <p:cNvPr id="6" name="Picture 5">
            <a:extLst>
              <a:ext uri="{FF2B5EF4-FFF2-40B4-BE49-F238E27FC236}">
                <a16:creationId xmlns:a16="http://schemas.microsoft.com/office/drawing/2014/main" xmlns="" id="{1D096332-542A-4799-B6A5-90FA93D660D0}"/>
              </a:ext>
            </a:extLst>
          </p:cNvPr>
          <p:cNvPicPr>
            <a:picLocks noChangeAspect="1"/>
          </p:cNvPicPr>
          <p:nvPr/>
        </p:nvPicPr>
        <p:blipFill>
          <a:blip r:embed="rId4"/>
          <a:stretch>
            <a:fillRect/>
          </a:stretch>
        </p:blipFill>
        <p:spPr>
          <a:xfrm>
            <a:off x="2526007" y="2156053"/>
            <a:ext cx="7139986" cy="2545893"/>
          </a:xfrm>
          <a:prstGeom prst="rect">
            <a:avLst/>
          </a:prstGeom>
        </p:spPr>
      </p:pic>
    </p:spTree>
    <p:extLst>
      <p:ext uri="{BB962C8B-B14F-4D97-AF65-F5344CB8AC3E}">
        <p14:creationId xmlns:p14="http://schemas.microsoft.com/office/powerpoint/2010/main" val="23731972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xmlns="" id="{82455301-6A89-46DE-8CBB-AA0E3C7DE632}"/>
              </a:ext>
            </a:extLst>
          </p:cNvPr>
          <p:cNvSpPr>
            <a:spLocks noGrp="1"/>
          </p:cNvSpPr>
          <p:nvPr>
            <p:ph type="sldNum" sz="quarter" idx="12"/>
          </p:nvPr>
        </p:nvSpPr>
        <p:spPr/>
        <p:txBody>
          <a:bodyPr/>
          <a:lstStyle/>
          <a:p>
            <a:pPr defTabSz="457200"/>
            <a:fld id="{E5A19024-1100-4EB2-8E80-82DFC248F1E9}" type="slidenum">
              <a:rPr lang="en-US" altLang="en-US">
                <a:solidFill>
                  <a:srgbClr val="5FCBEF"/>
                </a:solidFill>
                <a:latin typeface="Trebuchet MS" panose="020B0603020202020204"/>
              </a:rPr>
              <a:pPr defTabSz="457200"/>
              <a:t>9</a:t>
            </a:fld>
            <a:endParaRPr lang="en-US" altLang="en-US">
              <a:solidFill>
                <a:srgbClr val="5FCBEF"/>
              </a:solidFill>
              <a:latin typeface="Trebuchet MS" panose="020B0603020202020204"/>
            </a:endParaRPr>
          </a:p>
        </p:txBody>
      </p:sp>
      <p:sp>
        <p:nvSpPr>
          <p:cNvPr id="3" name="Rectangle 2">
            <a:extLst>
              <a:ext uri="{FF2B5EF4-FFF2-40B4-BE49-F238E27FC236}">
                <a16:creationId xmlns:a16="http://schemas.microsoft.com/office/drawing/2014/main" xmlns="" id="{FB24D4E5-3065-449B-A531-E1E0AE3148B7}"/>
              </a:ext>
            </a:extLst>
          </p:cNvPr>
          <p:cNvSpPr/>
          <p:nvPr/>
        </p:nvSpPr>
        <p:spPr>
          <a:xfrm>
            <a:off x="2971800" y="609601"/>
            <a:ext cx="5791200" cy="954107"/>
          </a:xfrm>
          <a:prstGeom prst="rect">
            <a:avLst/>
          </a:prstGeom>
        </p:spPr>
        <p:txBody>
          <a:bodyPr wrap="square">
            <a:spAutoFit/>
          </a:bodyPr>
          <a:lstStyle/>
          <a:p>
            <a:pPr algn="ctr" defTabSz="457200"/>
            <a:r>
              <a:rPr lang="en-US" sz="2800" dirty="0">
                <a:solidFill>
                  <a:srgbClr val="002060"/>
                </a:solidFill>
                <a:latin typeface="Trebuchet MS" panose="020B0603020202020204"/>
              </a:rPr>
              <a:t>Nassau County Drinking Water and </a:t>
            </a:r>
            <a:br>
              <a:rPr lang="en-US" sz="2800" dirty="0">
                <a:solidFill>
                  <a:srgbClr val="002060"/>
                </a:solidFill>
                <a:latin typeface="Trebuchet MS" panose="020B0603020202020204"/>
              </a:rPr>
            </a:br>
            <a:r>
              <a:rPr lang="en-US" sz="2800" dirty="0">
                <a:solidFill>
                  <a:srgbClr val="002060"/>
                </a:solidFill>
                <a:latin typeface="Trebuchet MS" panose="020B0603020202020204"/>
              </a:rPr>
              <a:t>Emerging Contaminants</a:t>
            </a:r>
            <a:endParaRPr lang="en-US" sz="2800" dirty="0">
              <a:solidFill>
                <a:prstClr val="black"/>
              </a:solidFill>
              <a:latin typeface="Trebuchet MS" panose="020B0603020202020204"/>
            </a:endParaRPr>
          </a:p>
        </p:txBody>
      </p:sp>
      <p:sp>
        <p:nvSpPr>
          <p:cNvPr id="4" name="Rectangle 3">
            <a:extLst>
              <a:ext uri="{FF2B5EF4-FFF2-40B4-BE49-F238E27FC236}">
                <a16:creationId xmlns:a16="http://schemas.microsoft.com/office/drawing/2014/main" xmlns="" id="{F7CE8150-2A00-4E2B-BEED-F94C666F52E6}"/>
              </a:ext>
            </a:extLst>
          </p:cNvPr>
          <p:cNvSpPr/>
          <p:nvPr/>
        </p:nvSpPr>
        <p:spPr>
          <a:xfrm>
            <a:off x="1981200" y="3581400"/>
            <a:ext cx="4038600" cy="1338828"/>
          </a:xfrm>
          <a:prstGeom prst="rect">
            <a:avLst/>
          </a:prstGeom>
        </p:spPr>
        <p:txBody>
          <a:bodyPr wrap="square">
            <a:spAutoFit/>
          </a:bodyPr>
          <a:lstStyle/>
          <a:p>
            <a:pPr algn="ctr" defTabSz="457200">
              <a:lnSpc>
                <a:spcPct val="90000"/>
              </a:lnSpc>
              <a:defRPr/>
            </a:pPr>
            <a:r>
              <a:rPr lang="en-US" b="1" dirty="0">
                <a:solidFill>
                  <a:prstClr val="black"/>
                </a:solidFill>
                <a:latin typeface="Trebuchet MS" panose="020B0603020202020204"/>
              </a:rPr>
              <a:t>William Provoncha</a:t>
            </a:r>
            <a:r>
              <a:rPr lang="en-US" dirty="0">
                <a:solidFill>
                  <a:prstClr val="black"/>
                </a:solidFill>
                <a:latin typeface="Trebuchet MS" panose="020B0603020202020204"/>
              </a:rPr>
              <a:t>, </a:t>
            </a:r>
          </a:p>
          <a:p>
            <a:pPr algn="ctr" defTabSz="457200">
              <a:lnSpc>
                <a:spcPct val="90000"/>
              </a:lnSpc>
              <a:defRPr/>
            </a:pPr>
            <a:r>
              <a:rPr lang="en-US" dirty="0">
                <a:solidFill>
                  <a:prstClr val="black"/>
                </a:solidFill>
                <a:latin typeface="Trebuchet MS" panose="020B0603020202020204"/>
              </a:rPr>
              <a:t>Director, Office of Public Water Supply Protection &amp; Groundwater Assessment</a:t>
            </a:r>
          </a:p>
          <a:p>
            <a:pPr algn="ctr" defTabSz="457200">
              <a:lnSpc>
                <a:spcPct val="90000"/>
              </a:lnSpc>
              <a:defRPr/>
            </a:pPr>
            <a:r>
              <a:rPr lang="en-US" dirty="0">
                <a:solidFill>
                  <a:prstClr val="black"/>
                </a:solidFill>
                <a:latin typeface="Trebuchet MS" panose="020B0603020202020204"/>
              </a:rPr>
              <a:t>Nassau County Department of Health</a:t>
            </a:r>
          </a:p>
        </p:txBody>
      </p:sp>
      <p:pic>
        <p:nvPicPr>
          <p:cNvPr id="5" name="Content Placeholder 4" descr="Water-Tower.jpg">
            <a:extLst>
              <a:ext uri="{FF2B5EF4-FFF2-40B4-BE49-F238E27FC236}">
                <a16:creationId xmlns:a16="http://schemas.microsoft.com/office/drawing/2014/main" xmlns="" id="{CE1458C2-54BB-412B-8BB2-95B6CCD6D0A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a:off x="6858000" y="2209801"/>
            <a:ext cx="2869974" cy="4304961"/>
          </a:xfrm>
          <a:prstGeom prst="rect">
            <a:avLst/>
          </a:prstGeom>
        </p:spPr>
      </p:pic>
    </p:spTree>
    <p:extLst>
      <p:ext uri="{BB962C8B-B14F-4D97-AF65-F5344CB8AC3E}">
        <p14:creationId xmlns:p14="http://schemas.microsoft.com/office/powerpoint/2010/main" val="214566971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docProps/app.xml><?xml version="1.0" encoding="utf-8"?>
<Properties xmlns="http://schemas.openxmlformats.org/officeDocument/2006/extended-properties" xmlns:vt="http://schemas.openxmlformats.org/officeDocument/2006/docPropsVTypes">
  <TotalTime>4908</TotalTime>
  <Words>2086</Words>
  <Application>Microsoft Office PowerPoint</Application>
  <PresentationFormat>Widescreen</PresentationFormat>
  <Paragraphs>257</Paragraphs>
  <Slides>31</Slides>
  <Notes>0</Notes>
  <HiddenSlides>0</HiddenSlides>
  <MMClips>0</MMClips>
  <ScaleCrop>false</ScaleCrop>
  <HeadingPairs>
    <vt:vector size="6" baseType="variant">
      <vt:variant>
        <vt:lpstr>Fonts Used</vt:lpstr>
      </vt:variant>
      <vt:variant>
        <vt:i4>12</vt:i4>
      </vt:variant>
      <vt:variant>
        <vt:lpstr>Theme</vt:lpstr>
      </vt:variant>
      <vt:variant>
        <vt:i4>2</vt:i4>
      </vt:variant>
      <vt:variant>
        <vt:lpstr>Slide Titles</vt:lpstr>
      </vt:variant>
      <vt:variant>
        <vt:i4>31</vt:i4>
      </vt:variant>
    </vt:vector>
  </HeadingPairs>
  <TitlesOfParts>
    <vt:vector size="45" baseType="lpstr">
      <vt:lpstr>Arial</vt:lpstr>
      <vt:lpstr>Calibri</vt:lpstr>
      <vt:lpstr>Calibri Light</vt:lpstr>
      <vt:lpstr>Franklin Gothic Book</vt:lpstr>
      <vt:lpstr>Franklin Gothic Demi</vt:lpstr>
      <vt:lpstr>Franklin Gothic Demi Cond</vt:lpstr>
      <vt:lpstr>Franklin Gothic Medium</vt:lpstr>
      <vt:lpstr>Oswald</vt:lpstr>
      <vt:lpstr>Times New Roman</vt:lpstr>
      <vt:lpstr>Trebuchet MS</vt:lpstr>
      <vt:lpstr>Wingdings</vt:lpstr>
      <vt:lpstr>Wingdings 3</vt:lpstr>
      <vt:lpstr>Office Theme</vt:lpstr>
      <vt:lpstr>Facet</vt:lpstr>
      <vt:lpstr>Hicksville Water District</vt:lpstr>
      <vt:lpstr>About Our District</vt:lpstr>
      <vt:lpstr>Regulations and Testing</vt:lpstr>
      <vt:lpstr>How Safe is Our Water?</vt:lpstr>
      <vt:lpstr>How Safe is Our Water?</vt:lpstr>
      <vt:lpstr>What are Emerging Contaminants?</vt:lpstr>
      <vt:lpstr>What is a Part Per Billion (PPB)?</vt:lpstr>
      <vt:lpstr>Welcome Nassau County Health Department</vt:lpstr>
      <vt:lpstr>PowerPoint Presentation</vt:lpstr>
      <vt:lpstr>PowerPoint Presentation</vt:lpstr>
      <vt:lpstr>How are New Contaminants Identified? </vt:lpstr>
      <vt:lpstr>1,4 Dioxane and PFOA/PFOS</vt:lpstr>
      <vt:lpstr>Nassau County Wells Impacted</vt:lpstr>
      <vt:lpstr>Advanced Water Treatment</vt:lpstr>
      <vt:lpstr>ULTIMATE GOAL</vt:lpstr>
      <vt:lpstr>Compliance Deferral</vt:lpstr>
      <vt:lpstr>History of 1,4-Dioxane at HWD</vt:lpstr>
      <vt:lpstr>1,4-Dioxane Update</vt:lpstr>
      <vt:lpstr>1,4-Dioxane Timeline 2019-2020</vt:lpstr>
      <vt:lpstr>1,4-Dioxane Timeline 2019-2020 (continued)</vt:lpstr>
      <vt:lpstr>Good News! 1,4-Dioxane Treatment is up and running!</vt:lpstr>
      <vt:lpstr>Interim Treatment Measures</vt:lpstr>
      <vt:lpstr>More About the Treatment </vt:lpstr>
      <vt:lpstr>1,4-Dioxane Treatment Costs</vt:lpstr>
      <vt:lpstr>Funding These Treatment Projects</vt:lpstr>
      <vt:lpstr>Financials - A Need to Raise Rates</vt:lpstr>
      <vt:lpstr>What will rates look like? Residential</vt:lpstr>
      <vt:lpstr>What will rates look like? Commercial</vt:lpstr>
      <vt:lpstr>Comparison to Other Utilities</vt:lpstr>
      <vt:lpstr>Conclusion</vt:lpstr>
      <vt:lpstr>Thank You for Attending!</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Hicksville Water District</dc:title>
  <dc:creator>User</dc:creator>
  <cp:lastModifiedBy>User</cp:lastModifiedBy>
  <cp:revision>62</cp:revision>
  <dcterms:created xsi:type="dcterms:W3CDTF">2020-10-09T14:45:47Z</dcterms:created>
  <dcterms:modified xsi:type="dcterms:W3CDTF">2020-10-29T15:08:29Z</dcterms:modified>
</cp:coreProperties>
</file>